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77" r:id="rId3"/>
    <p:sldId id="257" r:id="rId4"/>
    <p:sldId id="262" r:id="rId5"/>
    <p:sldId id="278" r:id="rId6"/>
    <p:sldId id="266" r:id="rId7"/>
    <p:sldId id="284" r:id="rId8"/>
    <p:sldId id="298" r:id="rId9"/>
    <p:sldId id="299" r:id="rId10"/>
    <p:sldId id="276" r:id="rId11"/>
    <p:sldId id="275" r:id="rId12"/>
    <p:sldId id="274" r:id="rId13"/>
    <p:sldId id="273" r:id="rId14"/>
    <p:sldId id="279" r:id="rId15"/>
    <p:sldId id="272" r:id="rId16"/>
    <p:sldId id="280" r:id="rId17"/>
    <p:sldId id="281" r:id="rId18"/>
    <p:sldId id="293" r:id="rId19"/>
    <p:sldId id="283" r:id="rId20"/>
    <p:sldId id="308" r:id="rId21"/>
    <p:sldId id="285" r:id="rId22"/>
    <p:sldId id="307" r:id="rId23"/>
    <p:sldId id="309" r:id="rId24"/>
    <p:sldId id="311" r:id="rId25"/>
    <p:sldId id="312" r:id="rId26"/>
    <p:sldId id="294" r:id="rId27"/>
    <p:sldId id="314" r:id="rId28"/>
    <p:sldId id="313" r:id="rId29"/>
    <p:sldId id="315" r:id="rId30"/>
    <p:sldId id="316" r:id="rId31"/>
    <p:sldId id="317" r:id="rId32"/>
    <p:sldId id="319" r:id="rId33"/>
    <p:sldId id="320" r:id="rId34"/>
    <p:sldId id="282" r:id="rId35"/>
    <p:sldId id="322" r:id="rId36"/>
    <p:sldId id="269" r:id="rId37"/>
    <p:sldId id="267" r:id="rId38"/>
    <p:sldId id="321" r:id="rId39"/>
    <p:sldId id="323" r:id="rId40"/>
    <p:sldId id="324" r:id="rId41"/>
    <p:sldId id="326" r:id="rId42"/>
    <p:sldId id="327" r:id="rId43"/>
    <p:sldId id="328" r:id="rId44"/>
    <p:sldId id="329" r:id="rId45"/>
    <p:sldId id="330" r:id="rId46"/>
    <p:sldId id="331" r:id="rId47"/>
    <p:sldId id="332" r:id="rId48"/>
    <p:sldId id="318" r:id="rId49"/>
    <p:sldId id="295" r:id="rId50"/>
    <p:sldId id="288" r:id="rId51"/>
    <p:sldId id="333" r:id="rId52"/>
    <p:sldId id="296" r:id="rId53"/>
    <p:sldId id="289" r:id="rId54"/>
    <p:sldId id="290" r:id="rId55"/>
    <p:sldId id="260" r:id="rId56"/>
    <p:sldId id="336" r:id="rId57"/>
    <p:sldId id="337" r:id="rId58"/>
    <p:sldId id="338" r:id="rId59"/>
    <p:sldId id="339" r:id="rId60"/>
    <p:sldId id="340" r:id="rId61"/>
    <p:sldId id="335" r:id="rId62"/>
    <p:sldId id="261" r:id="rId63"/>
    <p:sldId id="334" r:id="rId64"/>
    <p:sldId id="341" r:id="rId65"/>
    <p:sldId id="348" r:id="rId66"/>
    <p:sldId id="349" r:id="rId67"/>
    <p:sldId id="342" r:id="rId68"/>
    <p:sldId id="259" r:id="rId69"/>
    <p:sldId id="343" r:id="rId70"/>
    <p:sldId id="344" r:id="rId71"/>
    <p:sldId id="345" r:id="rId72"/>
    <p:sldId id="346" r:id="rId73"/>
    <p:sldId id="347" r:id="rId74"/>
    <p:sldId id="263" r:id="rId75"/>
    <p:sldId id="306" r:id="rId76"/>
    <p:sldId id="305" r:id="rId77"/>
    <p:sldId id="297" r:id="rId78"/>
    <p:sldId id="292" r:id="rId79"/>
    <p:sldId id="264" r:id="rId80"/>
    <p:sldId id="265" r:id="rId81"/>
    <p:sldId id="270" r:id="rId82"/>
    <p:sldId id="300"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DEF"/>
    <a:srgbClr val="FF4500"/>
    <a:srgbClr val="D3D3D3"/>
    <a:srgbClr val="000000"/>
    <a:srgbClr val="FEAA01"/>
    <a:srgbClr val="7F6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94490" autoAdjust="0"/>
  </p:normalViewPr>
  <p:slideViewPr>
    <p:cSldViewPr snapToGrid="0">
      <p:cViewPr varScale="1">
        <p:scale>
          <a:sx n="120" d="100"/>
          <a:sy n="120" d="100"/>
        </p:scale>
        <p:origin x="3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A774E-40A4-4A9D-8651-F78C0C8AB1EB}" type="datetimeFigureOut">
              <a:rPr lang="en-US" smtClean="0"/>
              <a:t>8/18/2021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BDEBC3-D330-4869-A001-11F6FE09B0F0}" type="slidenum">
              <a:rPr lang="en-US" smtClean="0"/>
              <a:t>‹#›</a:t>
            </a:fld>
            <a:endParaRPr lang="en-US"/>
          </a:p>
        </p:txBody>
      </p:sp>
    </p:spTree>
    <p:extLst>
      <p:ext uri="{BB962C8B-B14F-4D97-AF65-F5344CB8AC3E}">
        <p14:creationId xmlns:p14="http://schemas.microsoft.com/office/powerpoint/2010/main" val="3066367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14</a:t>
            </a:fld>
            <a:endParaRPr lang="en-US"/>
          </a:p>
        </p:txBody>
      </p:sp>
    </p:spTree>
    <p:extLst>
      <p:ext uri="{BB962C8B-B14F-4D97-AF65-F5344CB8AC3E}">
        <p14:creationId xmlns:p14="http://schemas.microsoft.com/office/powerpoint/2010/main" val="325631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APSIM is a process-based</a:t>
            </a:r>
            <a:r>
              <a:rPr lang="en-US" baseline="0" dirty="0" smtClean="0"/>
              <a:t> model that is widely used across the globe, and largely due to efforts at Iowa State University it has been validated and applied extensively in Midwestern systems.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24</a:t>
            </a:fld>
            <a:endParaRPr lang="en-US"/>
          </a:p>
        </p:txBody>
      </p:sp>
    </p:spTree>
    <p:extLst>
      <p:ext uri="{BB962C8B-B14F-4D97-AF65-F5344CB8AC3E}">
        <p14:creationId xmlns:p14="http://schemas.microsoft.com/office/powerpoint/2010/main" val="246078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then extracted a list of hypotheses. These are things that have been suggested, some</a:t>
            </a:r>
            <a:r>
              <a:rPr lang="en-US" baseline="0" dirty="0" smtClean="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27</a:t>
            </a:fld>
            <a:endParaRPr lang="en-US"/>
          </a:p>
        </p:txBody>
      </p:sp>
    </p:spTree>
    <p:extLst>
      <p:ext uri="{BB962C8B-B14F-4D97-AF65-F5344CB8AC3E}">
        <p14:creationId xmlns:p14="http://schemas.microsoft.com/office/powerpoint/2010/main" val="3109671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look at the mean penalty, all of the scenarios</a:t>
            </a:r>
            <a:r>
              <a:rPr lang="en-US" baseline="0" dirty="0" smtClean="0"/>
              <a:t> produce fairly reasonable results. But if you look at the variation, it seems the delayed emergence is not, at least consistently, a likely candidate.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30</a:t>
            </a:fld>
            <a:endParaRPr lang="en-US"/>
          </a:p>
        </p:txBody>
      </p:sp>
    </p:spTree>
    <p:extLst>
      <p:ext uri="{BB962C8B-B14F-4D97-AF65-F5344CB8AC3E}">
        <p14:creationId xmlns:p14="http://schemas.microsoft.com/office/powerpoint/2010/main" val="3527655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begin to tackle the problem we used a three-pronged approach. Literature</a:t>
            </a:r>
            <a:r>
              <a:rPr lang="en-US" baseline="0" dirty="0" smtClean="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33</a:t>
            </a:fld>
            <a:endParaRPr lang="en-US"/>
          </a:p>
        </p:txBody>
      </p:sp>
    </p:spTree>
    <p:extLst>
      <p:ext uri="{BB962C8B-B14F-4D97-AF65-F5344CB8AC3E}">
        <p14:creationId xmlns:p14="http://schemas.microsoft.com/office/powerpoint/2010/main" val="3554941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states maintain</a:t>
            </a:r>
            <a:r>
              <a:rPr lang="en-US" baseline="0" dirty="0" smtClean="0"/>
              <a:t> a network of experiments looking at how corn responds to nitrogen (agronomists!). John Sawyer and Emmerson </a:t>
            </a:r>
            <a:r>
              <a:rPr lang="en-US" baseline="0" dirty="0" err="1" smtClean="0"/>
              <a:t>Nafziger</a:t>
            </a:r>
            <a:r>
              <a:rPr lang="en-US" baseline="0" dirty="0" smtClean="0"/>
              <a:t>, both now retired, managed Iowa and Illinois’ sites, respectively. Each site had a corn-soybean rotation, and a continuous corn rotation, each receiving 3-7 different nitrogen treatments, and replicated at least three times. We used these nitrogen-response curves to estimate the continuous corn penalty for each year at each site.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34</a:t>
            </a:fld>
            <a:endParaRPr lang="en-US"/>
          </a:p>
        </p:txBody>
      </p:sp>
    </p:spTree>
    <p:extLst>
      <p:ext uri="{BB962C8B-B14F-4D97-AF65-F5344CB8AC3E}">
        <p14:creationId xmlns:p14="http://schemas.microsoft.com/office/powerpoint/2010/main" val="995128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states maintain</a:t>
            </a:r>
            <a:r>
              <a:rPr lang="en-US" baseline="0" dirty="0" smtClean="0"/>
              <a:t> a network of experiments looking at how corn responds to nitrogen (agronomists!). John Sawyer and Emmerson </a:t>
            </a:r>
            <a:r>
              <a:rPr lang="en-US" baseline="0" dirty="0" err="1" smtClean="0"/>
              <a:t>Nafziger</a:t>
            </a:r>
            <a:r>
              <a:rPr lang="en-US" baseline="0" dirty="0" smtClean="0"/>
              <a:t>, both now retired, managed Iowa and Illinois’ sites, respectively. Each site had a corn-soybean rotation, and a continuous corn rotation, each receiving 3-7 different nitrogen treatments, and replicated at least three times. We used these nitrogen-response curves to estimate the continuous corn penalty for each year at each site.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35</a:t>
            </a:fld>
            <a:endParaRPr lang="en-US"/>
          </a:p>
        </p:txBody>
      </p:sp>
    </p:spTree>
    <p:extLst>
      <p:ext uri="{BB962C8B-B14F-4D97-AF65-F5344CB8AC3E}">
        <p14:creationId xmlns:p14="http://schemas.microsoft.com/office/powerpoint/2010/main" val="3585431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here’s a little</a:t>
            </a:r>
            <a:r>
              <a:rPr lang="en-US" baseline="0" dirty="0" smtClean="0"/>
              <a:t> reminder of how I’m calculating this penalty. You can see that even after applying more N, over 90% of the environments had a continuous corn penalty (in 12 cases, adding more nitrogen completely closed the yield gaps). The blue line represents the statistical mean, at 1 Mg ha-1 (roughly 20 bushels).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36</a:t>
            </a:fld>
            <a:endParaRPr lang="en-US"/>
          </a:p>
        </p:txBody>
      </p:sp>
    </p:spTree>
    <p:extLst>
      <p:ext uri="{BB962C8B-B14F-4D97-AF65-F5344CB8AC3E}">
        <p14:creationId xmlns:p14="http://schemas.microsoft.com/office/powerpoint/2010/main" val="1985755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continuous corn penalty will knock</a:t>
            </a:r>
            <a:r>
              <a:rPr lang="en-US" baseline="0" dirty="0" smtClean="0"/>
              <a:t> back your corn yields, on average, about 10%.  But there is a lot of variation in that value. Some years you get close to half the corn yields, some years close to the same. So…can we get an idea of what is associated with that variation?</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37</a:t>
            </a:fld>
            <a:endParaRPr lang="en-US"/>
          </a:p>
        </p:txBody>
      </p:sp>
    </p:spTree>
    <p:extLst>
      <p:ext uri="{BB962C8B-B14F-4D97-AF65-F5344CB8AC3E}">
        <p14:creationId xmlns:p14="http://schemas.microsoft.com/office/powerpoint/2010/main" val="271772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Seedling diseases</a:t>
            </a:r>
            <a:r>
              <a:rPr lang="en-US" baseline="0" dirty="0" smtClean="0"/>
              <a:t> are more pronounced in wet and cool conditions. But to my knowledge no one has done a growth analysis on corn grown in rotation and monoculture, so we have no idea if there is a consistent difference in growth patterns. Additionally, I haven’t seen any data on kernel number or kernel weight – these are basic agronomic measurements that could be done easily and could provide a lot of information about what is happening to the plants.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46</a:t>
            </a:fld>
            <a:endParaRPr lang="en-US"/>
          </a:p>
        </p:txBody>
      </p:sp>
    </p:spTree>
    <p:extLst>
      <p:ext uri="{BB962C8B-B14F-4D97-AF65-F5344CB8AC3E}">
        <p14:creationId xmlns:p14="http://schemas.microsoft.com/office/powerpoint/2010/main" val="3312162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Seedling diseases</a:t>
            </a:r>
            <a:r>
              <a:rPr lang="en-US" baseline="0" dirty="0" smtClean="0"/>
              <a:t> are more pronounced in wet and cool conditions. But to my knowledge no one has done a growth analysis on corn grown in rotation and monoculture, so we have no idea if there is a consistent difference in growth patterns. Additionally, I haven’t seen any data on kernel number or kernel weight – these are basic agronomic measurements that could be done easily and could provide a lot of information about what is happening to the plants.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47</a:t>
            </a:fld>
            <a:endParaRPr lang="en-US"/>
          </a:p>
        </p:txBody>
      </p:sp>
    </p:spTree>
    <p:extLst>
      <p:ext uri="{BB962C8B-B14F-4D97-AF65-F5344CB8AC3E}">
        <p14:creationId xmlns:p14="http://schemas.microsoft.com/office/powerpoint/2010/main" val="2654635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 is an information-rich</a:t>
            </a:r>
            <a:r>
              <a:rPr lang="en-US" baseline="0" dirty="0" smtClean="0"/>
              <a:t> figure, which is one reason this is truly fascinating. Firstly, you can see rotated corn needs less nitrogen to reach it’s yield plateau compared to continuous corn. In this instance rotated corn required about 100 kg N, and continuous corn about 225. Secondly, you’re applying more than twice the fertilizer, and are releasing all that extra nitrous oxide associated with fertilizer application, but are still achieving a lower yield. Some of my other work has also shown that if you overshoot the AONR (and most farmers aim to overshoot, which is another story), but if you overshoot the AONR in the rotated corn, your nitrate leaching doesn’t immediately skyrocket. In fact you can overshoot it by about 50 kg/ha, and be ok. In the continuous corn, your buffer is less than half that – about 20 kg N. So when we talk about using land efficiently, and with minimal environmental impact, continuous corn presents major challenges.  So it’s important to understand why this is happening. </a:t>
            </a:r>
            <a:endParaRPr lang="en-US" dirty="0" smtClean="0"/>
          </a:p>
          <a:p>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15</a:t>
            </a:fld>
            <a:endParaRPr lang="en-US"/>
          </a:p>
        </p:txBody>
      </p:sp>
    </p:spTree>
    <p:extLst>
      <p:ext uri="{BB962C8B-B14F-4D97-AF65-F5344CB8AC3E}">
        <p14:creationId xmlns:p14="http://schemas.microsoft.com/office/powerpoint/2010/main" val="16354569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 harvesters aren’t perfect, there’s some error associated with the number they spit out. Then of course there’s the spatial variability</a:t>
            </a:r>
            <a:r>
              <a:rPr lang="en-US" baseline="0" dirty="0" smtClean="0"/>
              <a:t> of fields such that two replicates with the same exact treatment aren’t going to produce the same exact yields. There’s also the question of management. Weeds can be a serious problem in monocultures, and while we are assuming weeds are adequately controlled, whether this is true might depend on the year, or the manager, or the weed pressure at that site.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50</a:t>
            </a:fld>
            <a:endParaRPr lang="en-US"/>
          </a:p>
        </p:txBody>
      </p:sp>
    </p:spTree>
    <p:extLst>
      <p:ext uri="{BB962C8B-B14F-4D97-AF65-F5344CB8AC3E}">
        <p14:creationId xmlns:p14="http://schemas.microsoft.com/office/powerpoint/2010/main" val="2977639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Soil erosion. The very</a:t>
            </a:r>
            <a:r>
              <a:rPr lang="en-US" baseline="0" dirty="0" smtClean="0"/>
              <a:t> first question of sustainability, and our cropping systems fail it. We are losing soil faster than we are creating it. Additionally, soil is shifting (we are just losing production potential, it’s not increasing production potential where it goes). Water quality almost goes without saying. Air quality. Iowa ranks 49</a:t>
            </a:r>
            <a:r>
              <a:rPr lang="en-US" baseline="30000" dirty="0" smtClean="0"/>
              <a:t>th</a:t>
            </a:r>
            <a:r>
              <a:rPr lang="en-US" baseline="0" dirty="0" smtClean="0"/>
              <a:t> </a:t>
            </a:r>
            <a:r>
              <a:rPr lang="en-US" baseline="0" smtClean="0"/>
              <a:t>in public land holdings at 0.2%. </a:t>
            </a:r>
            <a:endParaRPr lang="en-US"/>
          </a:p>
        </p:txBody>
      </p:sp>
      <p:sp>
        <p:nvSpPr>
          <p:cNvPr id="4" name="Slide Number Placeholder 3"/>
          <p:cNvSpPr>
            <a:spLocks noGrp="1"/>
          </p:cNvSpPr>
          <p:nvPr>
            <p:ph type="sldNum" sz="quarter" idx="10"/>
          </p:nvPr>
        </p:nvSpPr>
        <p:spPr/>
        <p:txBody>
          <a:bodyPr/>
          <a:lstStyle/>
          <a:p>
            <a:fld id="{2DBDEBC3-D330-4869-A001-11F6FE09B0F0}" type="slidenum">
              <a:rPr lang="en-US" smtClean="0"/>
              <a:t>62</a:t>
            </a:fld>
            <a:endParaRPr lang="en-US"/>
          </a:p>
        </p:txBody>
      </p:sp>
    </p:spTree>
    <p:extLst>
      <p:ext uri="{BB962C8B-B14F-4D97-AF65-F5344CB8AC3E}">
        <p14:creationId xmlns:p14="http://schemas.microsoft.com/office/powerpoint/2010/main" val="1187902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continuous corn penalty affects</a:t>
            </a:r>
            <a:r>
              <a:rPr lang="en-US" baseline="0" dirty="0" smtClean="0"/>
              <a:t> a significant amount of land. Here, each black dot represents a 30 meter by 30 meter area of land that has had corn on it in the past 12 years. The orange dots represent land that has had corn on it for 2 or more consecutive years in the past 12 years. Approximately one third of all corn grown is subject to the continuous corn penalty.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16</a:t>
            </a:fld>
            <a:endParaRPr lang="en-US"/>
          </a:p>
        </p:txBody>
      </p:sp>
    </p:spTree>
    <p:extLst>
      <p:ext uri="{BB962C8B-B14F-4D97-AF65-F5344CB8AC3E}">
        <p14:creationId xmlns:p14="http://schemas.microsoft.com/office/powerpoint/2010/main" val="4252224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Despite it’s importance, there are no models that take the non-water and non-nitrogen components of this penalty into account. That means models are </a:t>
            </a:r>
            <a:r>
              <a:rPr lang="en-US" dirty="0" err="1" smtClean="0"/>
              <a:t>overpredicting</a:t>
            </a:r>
            <a:r>
              <a:rPr lang="en-US" dirty="0" smtClean="0"/>
              <a:t> corn yields, which has implications for carbon, water, nutrient balances, among other things. We</a:t>
            </a:r>
            <a:r>
              <a:rPr lang="en-US" baseline="0" dirty="0" smtClean="0"/>
              <a:t> need to understand the causal mechanisms behind this so we can incorporate that knowledge into our models. And it’s not just corn. The majority of major agronomic crops exhibit some kind of continuous cropping penalty, and it’s really difficult to study which has meant it’s easier to ignore.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18</a:t>
            </a:fld>
            <a:endParaRPr lang="en-US"/>
          </a:p>
        </p:txBody>
      </p:sp>
    </p:spTree>
    <p:extLst>
      <p:ext uri="{BB962C8B-B14F-4D97-AF65-F5344CB8AC3E}">
        <p14:creationId xmlns:p14="http://schemas.microsoft.com/office/powerpoint/2010/main" val="1583687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begin to tackle the problem we used a three-pronged approach. Literature</a:t>
            </a:r>
            <a:r>
              <a:rPr lang="en-US" baseline="0" dirty="0" smtClean="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19</a:t>
            </a:fld>
            <a:endParaRPr lang="en-US"/>
          </a:p>
        </p:txBody>
      </p:sp>
    </p:spTree>
    <p:extLst>
      <p:ext uri="{BB962C8B-B14F-4D97-AF65-F5344CB8AC3E}">
        <p14:creationId xmlns:p14="http://schemas.microsoft.com/office/powerpoint/2010/main" val="638117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begin to tackle the problem we used a three-pronged approach. Literature</a:t>
            </a:r>
            <a:r>
              <a:rPr lang="en-US" baseline="0" dirty="0" smtClean="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20</a:t>
            </a:fld>
            <a:endParaRPr lang="en-US"/>
          </a:p>
        </p:txBody>
      </p:sp>
    </p:spTree>
    <p:extLst>
      <p:ext uri="{BB962C8B-B14F-4D97-AF65-F5344CB8AC3E}">
        <p14:creationId xmlns:p14="http://schemas.microsoft.com/office/powerpoint/2010/main" val="2203394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question I had was whether</a:t>
            </a:r>
            <a:r>
              <a:rPr lang="en-US" baseline="0" dirty="0" smtClean="0"/>
              <a:t> there was evidence the penalty was related to the number of years in corn. I found three studies that had staggered start dates for the continuous corn treatment, which allowed them to de-confound weather and years in corn. I think this provided strong evidence the causes of the penalty do not accumulate, but are rather a one-year phenomenon and are only related to the previous year’s crop. Some of John Sawyer’s work has also supported this. So this allowed me to focus on thinking about the penalty only being a function of the previous year, which simplifies things drastically.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21</a:t>
            </a:fld>
            <a:endParaRPr lang="en-US"/>
          </a:p>
        </p:txBody>
      </p:sp>
    </p:spTree>
    <p:extLst>
      <p:ext uri="{BB962C8B-B14F-4D97-AF65-F5344CB8AC3E}">
        <p14:creationId xmlns:p14="http://schemas.microsoft.com/office/powerpoint/2010/main" val="3329389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then extracted a list of hypotheses. These are things that have been suggested, some</a:t>
            </a:r>
            <a:r>
              <a:rPr lang="en-US" baseline="0" dirty="0" smtClean="0"/>
              <a:t> have been tested but only greenhouses or one or two seasons, and in some cases came from asking agronomists and farmers what they thought.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22</a:t>
            </a:fld>
            <a:endParaRPr lang="en-US"/>
          </a:p>
        </p:txBody>
      </p:sp>
    </p:spTree>
    <p:extLst>
      <p:ext uri="{BB962C8B-B14F-4D97-AF65-F5344CB8AC3E}">
        <p14:creationId xmlns:p14="http://schemas.microsoft.com/office/powerpoint/2010/main" val="781050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begin to tackle the problem we used a three-pronged approach. Literature</a:t>
            </a:r>
            <a:r>
              <a:rPr lang="en-US" baseline="0" dirty="0" smtClean="0"/>
              <a:t> review, modelling, and long-term multi-site replicated experimental data. </a:t>
            </a:r>
            <a:endParaRPr lang="en-US" dirty="0"/>
          </a:p>
        </p:txBody>
      </p:sp>
      <p:sp>
        <p:nvSpPr>
          <p:cNvPr id="4" name="Slide Number Placeholder 3"/>
          <p:cNvSpPr>
            <a:spLocks noGrp="1"/>
          </p:cNvSpPr>
          <p:nvPr>
            <p:ph type="sldNum" sz="quarter" idx="10"/>
          </p:nvPr>
        </p:nvSpPr>
        <p:spPr/>
        <p:txBody>
          <a:bodyPr/>
          <a:lstStyle/>
          <a:p>
            <a:fld id="{2DBDEBC3-D330-4869-A001-11F6FE09B0F0}" type="slidenum">
              <a:rPr lang="en-US" smtClean="0"/>
              <a:t>23</a:t>
            </a:fld>
            <a:endParaRPr lang="en-US"/>
          </a:p>
        </p:txBody>
      </p:sp>
    </p:spTree>
    <p:extLst>
      <p:ext uri="{BB962C8B-B14F-4D97-AF65-F5344CB8AC3E}">
        <p14:creationId xmlns:p14="http://schemas.microsoft.com/office/powerpoint/2010/main" val="3104027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DE55-5FEF-49AD-B9A3-F2944D7C60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C20D7E-A6F3-4DA7-A36D-F14DD1E3B5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32A9C1-73F5-4E79-BE61-9F8BEF2B4610}"/>
              </a:ext>
            </a:extLst>
          </p:cNvPr>
          <p:cNvSpPr>
            <a:spLocks noGrp="1"/>
          </p:cNvSpPr>
          <p:nvPr>
            <p:ph type="dt" sz="half" idx="10"/>
          </p:nvPr>
        </p:nvSpPr>
        <p:spPr/>
        <p:txBody>
          <a:bodyPr/>
          <a:lstStyle/>
          <a:p>
            <a:fld id="{450B54EA-2443-4601-9039-1ED182F11784}" type="datetimeFigureOut">
              <a:rPr lang="en-US" smtClean="0"/>
              <a:t>8/18/2021</a:t>
            </a:fld>
            <a:endParaRPr lang="en-US"/>
          </a:p>
        </p:txBody>
      </p:sp>
      <p:sp>
        <p:nvSpPr>
          <p:cNvPr id="5" name="Footer Placeholder 4">
            <a:extLst>
              <a:ext uri="{FF2B5EF4-FFF2-40B4-BE49-F238E27FC236}">
                <a16:creationId xmlns:a16="http://schemas.microsoft.com/office/drawing/2014/main" id="{9BE2BAC2-A705-46D7-A1C3-5BB790F5F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8D985-D929-42B2-9036-D7B102F2ABC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72153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7A5BC-0D1B-4625-B2DA-25051FB6A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97ACB-DE84-42C5-BB42-E534C33012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B3E082-5EC2-4CA8-A763-BF3897675AD2}"/>
              </a:ext>
            </a:extLst>
          </p:cNvPr>
          <p:cNvSpPr>
            <a:spLocks noGrp="1"/>
          </p:cNvSpPr>
          <p:nvPr>
            <p:ph type="dt" sz="half" idx="10"/>
          </p:nvPr>
        </p:nvSpPr>
        <p:spPr/>
        <p:txBody>
          <a:bodyPr/>
          <a:lstStyle/>
          <a:p>
            <a:fld id="{450B54EA-2443-4601-9039-1ED182F11784}" type="datetimeFigureOut">
              <a:rPr lang="en-US" smtClean="0"/>
              <a:t>8/18/2021</a:t>
            </a:fld>
            <a:endParaRPr lang="en-US"/>
          </a:p>
        </p:txBody>
      </p:sp>
      <p:sp>
        <p:nvSpPr>
          <p:cNvPr id="5" name="Footer Placeholder 4">
            <a:extLst>
              <a:ext uri="{FF2B5EF4-FFF2-40B4-BE49-F238E27FC236}">
                <a16:creationId xmlns:a16="http://schemas.microsoft.com/office/drawing/2014/main" id="{6322F988-2052-48D7-AB7D-04F4B45D4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331EA-FB38-480F-A25B-20F68607F75D}"/>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640962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9CDCA8-AD97-4A59-9E10-22CF3C9D6F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3C7FE8-E903-4A02-92DF-0ED78287E2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AD0512-F38E-4AF2-A9A3-84823BC146E9}"/>
              </a:ext>
            </a:extLst>
          </p:cNvPr>
          <p:cNvSpPr>
            <a:spLocks noGrp="1"/>
          </p:cNvSpPr>
          <p:nvPr>
            <p:ph type="dt" sz="half" idx="10"/>
          </p:nvPr>
        </p:nvSpPr>
        <p:spPr/>
        <p:txBody>
          <a:bodyPr/>
          <a:lstStyle/>
          <a:p>
            <a:fld id="{450B54EA-2443-4601-9039-1ED182F11784}" type="datetimeFigureOut">
              <a:rPr lang="en-US" smtClean="0"/>
              <a:t>8/18/2021</a:t>
            </a:fld>
            <a:endParaRPr lang="en-US"/>
          </a:p>
        </p:txBody>
      </p:sp>
      <p:sp>
        <p:nvSpPr>
          <p:cNvPr id="5" name="Footer Placeholder 4">
            <a:extLst>
              <a:ext uri="{FF2B5EF4-FFF2-40B4-BE49-F238E27FC236}">
                <a16:creationId xmlns:a16="http://schemas.microsoft.com/office/drawing/2014/main" id="{F083C354-5212-4BA0-ABA8-D2A8FF517A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281E8-448E-45D7-B17F-E5B295CD1918}"/>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197480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F1AF-7DE3-484C-9908-58E5FF2AA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D4ECE-C38A-4411-8AA6-3F7E19262D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665B70-444E-4ECD-9182-735777B14ADA}"/>
              </a:ext>
            </a:extLst>
          </p:cNvPr>
          <p:cNvSpPr>
            <a:spLocks noGrp="1"/>
          </p:cNvSpPr>
          <p:nvPr>
            <p:ph type="dt" sz="half" idx="10"/>
          </p:nvPr>
        </p:nvSpPr>
        <p:spPr/>
        <p:txBody>
          <a:bodyPr/>
          <a:lstStyle/>
          <a:p>
            <a:fld id="{450B54EA-2443-4601-9039-1ED182F11784}" type="datetimeFigureOut">
              <a:rPr lang="en-US" smtClean="0"/>
              <a:t>8/18/2021</a:t>
            </a:fld>
            <a:endParaRPr lang="en-US"/>
          </a:p>
        </p:txBody>
      </p:sp>
      <p:sp>
        <p:nvSpPr>
          <p:cNvPr id="5" name="Footer Placeholder 4">
            <a:extLst>
              <a:ext uri="{FF2B5EF4-FFF2-40B4-BE49-F238E27FC236}">
                <a16:creationId xmlns:a16="http://schemas.microsoft.com/office/drawing/2014/main" id="{EEE0B4C3-BBD6-4F49-9788-0133A2625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ECBBC-68D9-4FF3-B9EF-A600BD900C9D}"/>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44462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5C3FE-DF23-41C6-9444-AC11FEC2F9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51AB19-39FE-4ADA-9DDB-BC025972AB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ACC554-CE5D-4F7C-A2E3-5C8EDADBCA5A}"/>
              </a:ext>
            </a:extLst>
          </p:cNvPr>
          <p:cNvSpPr>
            <a:spLocks noGrp="1"/>
          </p:cNvSpPr>
          <p:nvPr>
            <p:ph type="dt" sz="half" idx="10"/>
          </p:nvPr>
        </p:nvSpPr>
        <p:spPr/>
        <p:txBody>
          <a:bodyPr/>
          <a:lstStyle/>
          <a:p>
            <a:fld id="{450B54EA-2443-4601-9039-1ED182F11784}" type="datetimeFigureOut">
              <a:rPr lang="en-US" smtClean="0"/>
              <a:t>8/18/2021</a:t>
            </a:fld>
            <a:endParaRPr lang="en-US"/>
          </a:p>
        </p:txBody>
      </p:sp>
      <p:sp>
        <p:nvSpPr>
          <p:cNvPr id="5" name="Footer Placeholder 4">
            <a:extLst>
              <a:ext uri="{FF2B5EF4-FFF2-40B4-BE49-F238E27FC236}">
                <a16:creationId xmlns:a16="http://schemas.microsoft.com/office/drawing/2014/main" id="{2230E92A-1A65-4C6C-9BAB-52101049A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575E6-D9B9-48B1-A8AD-750374B0AEA2}"/>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279693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25549-07F9-4AAD-A6C3-3F79B7E9A8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FCF906-C15C-43D3-BE66-4A6C053F05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48AB9D-364F-4311-94BF-9734A9AF09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4757D4-B023-4C07-98B1-EC97C0C59A98}"/>
              </a:ext>
            </a:extLst>
          </p:cNvPr>
          <p:cNvSpPr>
            <a:spLocks noGrp="1"/>
          </p:cNvSpPr>
          <p:nvPr>
            <p:ph type="dt" sz="half" idx="10"/>
          </p:nvPr>
        </p:nvSpPr>
        <p:spPr/>
        <p:txBody>
          <a:bodyPr/>
          <a:lstStyle/>
          <a:p>
            <a:fld id="{450B54EA-2443-4601-9039-1ED182F11784}" type="datetimeFigureOut">
              <a:rPr lang="en-US" smtClean="0"/>
              <a:t>8/18/2021</a:t>
            </a:fld>
            <a:endParaRPr lang="en-US"/>
          </a:p>
        </p:txBody>
      </p:sp>
      <p:sp>
        <p:nvSpPr>
          <p:cNvPr id="6" name="Footer Placeholder 5">
            <a:extLst>
              <a:ext uri="{FF2B5EF4-FFF2-40B4-BE49-F238E27FC236}">
                <a16:creationId xmlns:a16="http://schemas.microsoft.com/office/drawing/2014/main" id="{E8334DB7-99DB-4C10-B499-A72E40AD1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538111-D06D-4571-8CE2-EAF9860946B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2363480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B4FA1-C5AA-4C40-B5FF-0417550A1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CF4594-FE25-4531-9830-E67046148C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E0044A-308C-4EA0-9E96-FBF2D4B1EF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B257F9-16EE-4AB0-B349-E4EFB9B5DB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3458E8-8B49-4947-A680-618C955278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DE17BC-A02F-486C-B27E-E1224C08A0A6}"/>
              </a:ext>
            </a:extLst>
          </p:cNvPr>
          <p:cNvSpPr>
            <a:spLocks noGrp="1"/>
          </p:cNvSpPr>
          <p:nvPr>
            <p:ph type="dt" sz="half" idx="10"/>
          </p:nvPr>
        </p:nvSpPr>
        <p:spPr/>
        <p:txBody>
          <a:bodyPr/>
          <a:lstStyle/>
          <a:p>
            <a:fld id="{450B54EA-2443-4601-9039-1ED182F11784}" type="datetimeFigureOut">
              <a:rPr lang="en-US" smtClean="0"/>
              <a:t>8/18/2021</a:t>
            </a:fld>
            <a:endParaRPr lang="en-US"/>
          </a:p>
        </p:txBody>
      </p:sp>
      <p:sp>
        <p:nvSpPr>
          <p:cNvPr id="8" name="Footer Placeholder 7">
            <a:extLst>
              <a:ext uri="{FF2B5EF4-FFF2-40B4-BE49-F238E27FC236}">
                <a16:creationId xmlns:a16="http://schemas.microsoft.com/office/drawing/2014/main" id="{6DF724DC-24A5-4B27-A3F3-2D89696286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111028-0E0F-42CC-AACA-F438F214F4F2}"/>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189355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8ED7E-51EB-430C-AFC3-F61D4A5055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D7A4D5-8520-43DC-8719-B03D5ED0E149}"/>
              </a:ext>
            </a:extLst>
          </p:cNvPr>
          <p:cNvSpPr>
            <a:spLocks noGrp="1"/>
          </p:cNvSpPr>
          <p:nvPr>
            <p:ph type="dt" sz="half" idx="10"/>
          </p:nvPr>
        </p:nvSpPr>
        <p:spPr/>
        <p:txBody>
          <a:bodyPr/>
          <a:lstStyle/>
          <a:p>
            <a:fld id="{450B54EA-2443-4601-9039-1ED182F11784}" type="datetimeFigureOut">
              <a:rPr lang="en-US" smtClean="0"/>
              <a:t>8/18/2021</a:t>
            </a:fld>
            <a:endParaRPr lang="en-US"/>
          </a:p>
        </p:txBody>
      </p:sp>
      <p:sp>
        <p:nvSpPr>
          <p:cNvPr id="4" name="Footer Placeholder 3">
            <a:extLst>
              <a:ext uri="{FF2B5EF4-FFF2-40B4-BE49-F238E27FC236}">
                <a16:creationId xmlns:a16="http://schemas.microsoft.com/office/drawing/2014/main" id="{AA9EE160-5A9C-45D2-8300-023E64A5FE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6F0D0D-7DA1-4CC5-908C-B7AB0E266425}"/>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356505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168B0-9F07-4E1F-8EE9-B048EC277775}"/>
              </a:ext>
            </a:extLst>
          </p:cNvPr>
          <p:cNvSpPr>
            <a:spLocks noGrp="1"/>
          </p:cNvSpPr>
          <p:nvPr>
            <p:ph type="dt" sz="half" idx="10"/>
          </p:nvPr>
        </p:nvSpPr>
        <p:spPr/>
        <p:txBody>
          <a:bodyPr/>
          <a:lstStyle/>
          <a:p>
            <a:fld id="{450B54EA-2443-4601-9039-1ED182F11784}" type="datetimeFigureOut">
              <a:rPr lang="en-US" smtClean="0"/>
              <a:t>8/18/2021</a:t>
            </a:fld>
            <a:endParaRPr lang="en-US"/>
          </a:p>
        </p:txBody>
      </p:sp>
      <p:sp>
        <p:nvSpPr>
          <p:cNvPr id="3" name="Footer Placeholder 2">
            <a:extLst>
              <a:ext uri="{FF2B5EF4-FFF2-40B4-BE49-F238E27FC236}">
                <a16:creationId xmlns:a16="http://schemas.microsoft.com/office/drawing/2014/main" id="{B72CD364-43E1-4332-9BCA-0A5491ABB8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A86FB5-0963-4884-BE91-7166C43D5B88}"/>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924963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13B4-5A38-4FC0-83FF-F8A69C1C7F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6D972A-F4AE-4293-B36A-7B82D3164D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DC2DAA-472D-4257-BC5E-B1AE9830C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2D9B8D-F6D9-4E53-9887-682CD2467349}"/>
              </a:ext>
            </a:extLst>
          </p:cNvPr>
          <p:cNvSpPr>
            <a:spLocks noGrp="1"/>
          </p:cNvSpPr>
          <p:nvPr>
            <p:ph type="dt" sz="half" idx="10"/>
          </p:nvPr>
        </p:nvSpPr>
        <p:spPr/>
        <p:txBody>
          <a:bodyPr/>
          <a:lstStyle/>
          <a:p>
            <a:fld id="{450B54EA-2443-4601-9039-1ED182F11784}" type="datetimeFigureOut">
              <a:rPr lang="en-US" smtClean="0"/>
              <a:t>8/18/2021</a:t>
            </a:fld>
            <a:endParaRPr lang="en-US"/>
          </a:p>
        </p:txBody>
      </p:sp>
      <p:sp>
        <p:nvSpPr>
          <p:cNvPr id="6" name="Footer Placeholder 5">
            <a:extLst>
              <a:ext uri="{FF2B5EF4-FFF2-40B4-BE49-F238E27FC236}">
                <a16:creationId xmlns:a16="http://schemas.microsoft.com/office/drawing/2014/main" id="{D6E9932C-81A0-491D-8AA3-461DF3B76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772C07-70D0-4D1D-AF36-3CF8536EA0F6}"/>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077387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198CE-C94E-487F-B10E-FB70216D7C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53AB1-B938-4119-8213-F2116D8B6B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8711D1-70D7-4ABB-8F0A-87C068BB49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2CA4A9-1240-4946-87F3-8248A56B0F43}"/>
              </a:ext>
            </a:extLst>
          </p:cNvPr>
          <p:cNvSpPr>
            <a:spLocks noGrp="1"/>
          </p:cNvSpPr>
          <p:nvPr>
            <p:ph type="dt" sz="half" idx="10"/>
          </p:nvPr>
        </p:nvSpPr>
        <p:spPr/>
        <p:txBody>
          <a:bodyPr/>
          <a:lstStyle/>
          <a:p>
            <a:fld id="{450B54EA-2443-4601-9039-1ED182F11784}" type="datetimeFigureOut">
              <a:rPr lang="en-US" smtClean="0"/>
              <a:t>8/18/2021</a:t>
            </a:fld>
            <a:endParaRPr lang="en-US"/>
          </a:p>
        </p:txBody>
      </p:sp>
      <p:sp>
        <p:nvSpPr>
          <p:cNvPr id="6" name="Footer Placeholder 5">
            <a:extLst>
              <a:ext uri="{FF2B5EF4-FFF2-40B4-BE49-F238E27FC236}">
                <a16:creationId xmlns:a16="http://schemas.microsoft.com/office/drawing/2014/main" id="{2A62C9C0-23A1-4F6B-AF8D-F1F409664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5DAAB5-168E-422C-982D-A4786BF3853F}"/>
              </a:ext>
            </a:extLst>
          </p:cNvPr>
          <p:cNvSpPr>
            <a:spLocks noGrp="1"/>
          </p:cNvSpPr>
          <p:nvPr>
            <p:ph type="sldNum" sz="quarter" idx="12"/>
          </p:nvPr>
        </p:nvSpPr>
        <p:spPr/>
        <p:txBody>
          <a:bodyPr/>
          <a:lstStyle/>
          <a:p>
            <a:fld id="{4EBE0A51-9DC7-439E-A840-7F281693B282}" type="slidenum">
              <a:rPr lang="en-US" smtClean="0"/>
              <a:t>‹#›</a:t>
            </a:fld>
            <a:endParaRPr lang="en-US"/>
          </a:p>
        </p:txBody>
      </p:sp>
    </p:spTree>
    <p:extLst>
      <p:ext uri="{BB962C8B-B14F-4D97-AF65-F5344CB8AC3E}">
        <p14:creationId xmlns:p14="http://schemas.microsoft.com/office/powerpoint/2010/main" val="135594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BEA8BD-B445-4893-ABF3-30C895C283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F16A13-2454-43E9-9C01-BF5C41065D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5F2BA-BDE6-494A-884C-B3099531B7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B54EA-2443-4601-9039-1ED182F11784}" type="datetimeFigureOut">
              <a:rPr lang="en-US" smtClean="0"/>
              <a:t>8/18/2021</a:t>
            </a:fld>
            <a:endParaRPr lang="en-US"/>
          </a:p>
        </p:txBody>
      </p:sp>
      <p:sp>
        <p:nvSpPr>
          <p:cNvPr id="5" name="Footer Placeholder 4">
            <a:extLst>
              <a:ext uri="{FF2B5EF4-FFF2-40B4-BE49-F238E27FC236}">
                <a16:creationId xmlns:a16="http://schemas.microsoft.com/office/drawing/2014/main" id="{A6E27A85-3C43-41A5-A11B-86284215E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634970-F795-4E86-999C-5F33B028E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BE0A51-9DC7-439E-A840-7F281693B282}" type="slidenum">
              <a:rPr lang="en-US" smtClean="0"/>
              <a:t>‹#›</a:t>
            </a:fld>
            <a:endParaRPr lang="en-US"/>
          </a:p>
        </p:txBody>
      </p:sp>
    </p:spTree>
    <p:extLst>
      <p:ext uri="{BB962C8B-B14F-4D97-AF65-F5344CB8AC3E}">
        <p14:creationId xmlns:p14="http://schemas.microsoft.com/office/powerpoint/2010/main" val="2577577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36.JPG"/></Relationships>
</file>

<file path=ppt/slides/_rels/slide5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JPE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6.JPG"/></Relationships>
</file>

<file path=ppt/slides/_rels/slide5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2.wdp"/></Relationships>
</file>

<file path=ppt/slides/_rels/slide6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6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7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gif"/><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9D5168-25F6-4906-836A-34B52A1F9AB8}"/>
              </a:ext>
            </a:extLst>
          </p:cNvPr>
          <p:cNvSpPr txBox="1"/>
          <p:nvPr/>
        </p:nvSpPr>
        <p:spPr>
          <a:xfrm>
            <a:off x="413017" y="357486"/>
            <a:ext cx="4694403" cy="1569660"/>
          </a:xfrm>
          <a:prstGeom prst="rect">
            <a:avLst/>
          </a:prstGeom>
          <a:noFill/>
        </p:spPr>
        <p:txBody>
          <a:bodyPr wrap="square" rtlCol="0">
            <a:spAutoFit/>
          </a:bodyPr>
          <a:lstStyle/>
          <a:p>
            <a:r>
              <a:rPr lang="en-US" sz="2400" b="1" dirty="0"/>
              <a:t>Anything but simple:</a:t>
            </a:r>
          </a:p>
          <a:p>
            <a:r>
              <a:rPr lang="en-US" sz="2400" dirty="0">
                <a:solidFill>
                  <a:schemeClr val="bg1"/>
                </a:solidFill>
              </a:rPr>
              <a:t>Using models and field studies to explore impacts of cropping system diversification in the US Corn Belt</a:t>
            </a:r>
          </a:p>
        </p:txBody>
      </p:sp>
      <p:sp>
        <p:nvSpPr>
          <p:cNvPr id="6" name="TextBox 5">
            <a:extLst>
              <a:ext uri="{FF2B5EF4-FFF2-40B4-BE49-F238E27FC236}">
                <a16:creationId xmlns:a16="http://schemas.microsoft.com/office/drawing/2014/main" id="{C12C383C-3915-4BE2-92FF-B6CD015FE644}"/>
              </a:ext>
            </a:extLst>
          </p:cNvPr>
          <p:cNvSpPr txBox="1"/>
          <p:nvPr/>
        </p:nvSpPr>
        <p:spPr>
          <a:xfrm>
            <a:off x="9533515" y="5349875"/>
            <a:ext cx="2268970" cy="1569660"/>
          </a:xfrm>
          <a:prstGeom prst="rect">
            <a:avLst/>
          </a:prstGeom>
          <a:noFill/>
        </p:spPr>
        <p:txBody>
          <a:bodyPr wrap="square" rtlCol="0">
            <a:spAutoFit/>
          </a:bodyPr>
          <a:lstStyle/>
          <a:p>
            <a:pPr algn="r"/>
            <a:r>
              <a:rPr lang="en-US" sz="2400" b="1" dirty="0"/>
              <a:t>Gina Nichols</a:t>
            </a:r>
          </a:p>
          <a:p>
            <a:pPr algn="r"/>
            <a:r>
              <a:rPr lang="en-US" sz="2400" b="1" dirty="0">
                <a:solidFill>
                  <a:schemeClr val="bg1"/>
                </a:solidFill>
              </a:rPr>
              <a:t>PhD </a:t>
            </a:r>
            <a:r>
              <a:rPr lang="en-US" sz="2400" b="1" dirty="0" smtClean="0">
                <a:solidFill>
                  <a:schemeClr val="bg1"/>
                </a:solidFill>
              </a:rPr>
              <a:t>Defense</a:t>
            </a:r>
          </a:p>
          <a:p>
            <a:pPr algn="r"/>
            <a:r>
              <a:rPr lang="en-US" sz="2400" b="1" dirty="0" smtClean="0">
                <a:solidFill>
                  <a:schemeClr val="bg1"/>
                </a:solidFill>
              </a:rPr>
              <a:t>Crop Physiology</a:t>
            </a:r>
            <a:endParaRPr lang="en-US" sz="2400" b="1" dirty="0">
              <a:solidFill>
                <a:schemeClr val="bg1"/>
              </a:solidFill>
            </a:endParaRPr>
          </a:p>
          <a:p>
            <a:pPr algn="r"/>
            <a:r>
              <a:rPr lang="en-US" sz="2400" b="1" dirty="0">
                <a:solidFill>
                  <a:schemeClr val="bg1"/>
                </a:solidFill>
              </a:rPr>
              <a:t>August 25 2021</a:t>
            </a:r>
            <a:endParaRPr lang="en-US" sz="2400" dirty="0">
              <a:solidFill>
                <a:schemeClr val="bg1"/>
              </a:solidFill>
            </a:endParaRPr>
          </a:p>
        </p:txBody>
      </p:sp>
    </p:spTree>
    <p:extLst>
      <p:ext uri="{BB962C8B-B14F-4D97-AF65-F5344CB8AC3E}">
        <p14:creationId xmlns:p14="http://schemas.microsoft.com/office/powerpoint/2010/main" val="491682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E5F6-E9BE-4292-B9D4-B93B6B4312D8}"/>
              </a:ext>
            </a:extLst>
          </p:cNvPr>
          <p:cNvSpPr>
            <a:spLocks noGrp="1"/>
          </p:cNvSpPr>
          <p:nvPr>
            <p:ph type="title"/>
          </p:nvPr>
        </p:nvSpPr>
        <p:spPr/>
        <p:txBody>
          <a:bodyPr/>
          <a:lstStyle/>
          <a:p>
            <a:endParaRPr lang="en-US"/>
          </a:p>
        </p:txBody>
      </p:sp>
      <p:pic>
        <p:nvPicPr>
          <p:cNvPr id="1026" name="Picture 2" descr="Department of Agronomy">
            <a:extLst>
              <a:ext uri="{FF2B5EF4-FFF2-40B4-BE49-F238E27FC236}">
                <a16:creationId xmlns:a16="http://schemas.microsoft.com/office/drawing/2014/main" id="{123AAEEB-65E6-468C-8CAB-28CCAE5B5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623" y="410135"/>
            <a:ext cx="4762500" cy="1285875"/>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0">
            <a:extLst>
              <a:ext uri="{FF2B5EF4-FFF2-40B4-BE49-F238E27FC236}">
                <a16:creationId xmlns:a16="http://schemas.microsoft.com/office/drawing/2014/main" id="{08C8D59C-B95F-4945-A0D4-94FA4EFF9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243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E5F6-E9BE-4292-B9D4-B93B6B4312D8}"/>
              </a:ext>
            </a:extLst>
          </p:cNvPr>
          <p:cNvSpPr>
            <a:spLocks noGrp="1"/>
          </p:cNvSpPr>
          <p:nvPr>
            <p:ph type="title"/>
          </p:nvPr>
        </p:nvSpPr>
        <p:spPr/>
        <p:txBody>
          <a:bodyPr/>
          <a:lstStyle/>
          <a:p>
            <a:endParaRPr lang="en-US"/>
          </a:p>
        </p:txBody>
      </p:sp>
      <p:sp>
        <p:nvSpPr>
          <p:cNvPr id="19" name="Content Placeholder 18">
            <a:extLst>
              <a:ext uri="{FF2B5EF4-FFF2-40B4-BE49-F238E27FC236}">
                <a16:creationId xmlns:a16="http://schemas.microsoft.com/office/drawing/2014/main" id="{7F1658B3-1FCB-49D4-9D54-EE5B0ECDB7F4}"/>
              </a:ext>
            </a:extLst>
          </p:cNvPr>
          <p:cNvSpPr>
            <a:spLocks noGrp="1"/>
          </p:cNvSpPr>
          <p:nvPr>
            <p:ph idx="1"/>
          </p:nvPr>
        </p:nvSpPr>
        <p:spPr/>
        <p:txBody>
          <a:bodyPr>
            <a:normAutofit/>
          </a:bodyPr>
          <a:lstStyle/>
          <a:p>
            <a:pPr marL="0" indent="0">
              <a:buNone/>
            </a:pPr>
            <a:r>
              <a:rPr lang="en-US" sz="4000" dirty="0"/>
              <a:t>Agronomist  (noun): </a:t>
            </a:r>
          </a:p>
          <a:p>
            <a:pPr marL="0" indent="0">
              <a:buNone/>
            </a:pPr>
            <a:endParaRPr lang="en-US" sz="4000" dirty="0"/>
          </a:p>
          <a:p>
            <a:pPr marL="0" indent="0">
              <a:buNone/>
            </a:pPr>
            <a:r>
              <a:rPr lang="en-US" sz="4000" i="1" dirty="0"/>
              <a:t>A person who is continuously fascinated by how corn responds to nitrogen</a:t>
            </a:r>
          </a:p>
        </p:txBody>
      </p:sp>
      <p:pic>
        <p:nvPicPr>
          <p:cNvPr id="1026" name="Picture 2" descr="Department of Agronomy">
            <a:extLst>
              <a:ext uri="{FF2B5EF4-FFF2-40B4-BE49-F238E27FC236}">
                <a16:creationId xmlns:a16="http://schemas.microsoft.com/office/drawing/2014/main" id="{123AAEEB-65E6-468C-8CAB-28CCAE5B5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623" y="410135"/>
            <a:ext cx="4762500"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246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Chart&#10;&#10;Description automatically generated with medium confidence">
            <a:extLst>
              <a:ext uri="{FF2B5EF4-FFF2-40B4-BE49-F238E27FC236}">
                <a16:creationId xmlns:a16="http://schemas.microsoft.com/office/drawing/2014/main" id="{72B3FE7A-105E-444A-9973-21E03535AB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3603" y="906243"/>
            <a:ext cx="9393544" cy="5057235"/>
          </a:xfrm>
        </p:spPr>
      </p:pic>
      <p:sp>
        <p:nvSpPr>
          <p:cNvPr id="3" name="Rectangle 2">
            <a:extLst>
              <a:ext uri="{FF2B5EF4-FFF2-40B4-BE49-F238E27FC236}">
                <a16:creationId xmlns:a16="http://schemas.microsoft.com/office/drawing/2014/main" id="{A1D8BCD9-0576-4A1F-933E-0D513CE40EFF}"/>
              </a:ext>
            </a:extLst>
          </p:cNvPr>
          <p:cNvSpPr/>
          <p:nvPr/>
        </p:nvSpPr>
        <p:spPr>
          <a:xfrm>
            <a:off x="4919324" y="1833949"/>
            <a:ext cx="5075466" cy="1401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4389D9-0B83-4247-A217-6D1DEBE68AEF}"/>
              </a:ext>
            </a:extLst>
          </p:cNvPr>
          <p:cNvSpPr/>
          <p:nvPr/>
        </p:nvSpPr>
        <p:spPr>
          <a:xfrm>
            <a:off x="3701471" y="2926028"/>
            <a:ext cx="2785992" cy="2073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274201" y="4392074"/>
            <a:ext cx="2922293" cy="2071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ADCC38D-4505-4EA7-90B9-ACAD99CE317D}"/>
              </a:ext>
            </a:extLst>
          </p:cNvPr>
          <p:cNvSpPr/>
          <p:nvPr/>
        </p:nvSpPr>
        <p:spPr>
          <a:xfrm>
            <a:off x="9060510" y="4514370"/>
            <a:ext cx="1068601" cy="352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528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rt&#10;&#10;Description automatically generated">
            <a:extLst>
              <a:ext uri="{FF2B5EF4-FFF2-40B4-BE49-F238E27FC236}">
                <a16:creationId xmlns:a16="http://schemas.microsoft.com/office/drawing/2014/main" id="{9252F0F0-1FA4-410A-AECF-E4994DD43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sp>
        <p:nvSpPr>
          <p:cNvPr id="3" name="Rectangle 2">
            <a:extLst>
              <a:ext uri="{FF2B5EF4-FFF2-40B4-BE49-F238E27FC236}">
                <a16:creationId xmlns:a16="http://schemas.microsoft.com/office/drawing/2014/main" id="{A1D8BCD9-0576-4A1F-933E-0D513CE40EFF}"/>
              </a:ext>
            </a:extLst>
          </p:cNvPr>
          <p:cNvSpPr/>
          <p:nvPr/>
        </p:nvSpPr>
        <p:spPr>
          <a:xfrm>
            <a:off x="5703415" y="1876507"/>
            <a:ext cx="4329596" cy="1401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04389D9-0B83-4247-A217-6D1DEBE68AEF}"/>
              </a:ext>
            </a:extLst>
          </p:cNvPr>
          <p:cNvSpPr/>
          <p:nvPr/>
        </p:nvSpPr>
        <p:spPr>
          <a:xfrm>
            <a:off x="3694198" y="3051920"/>
            <a:ext cx="2800537" cy="2073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D39CF9-F100-4E7D-9B99-73430CBEE74C}"/>
              </a:ext>
            </a:extLst>
          </p:cNvPr>
          <p:cNvSpPr/>
          <p:nvPr/>
        </p:nvSpPr>
        <p:spPr>
          <a:xfrm>
            <a:off x="7202639" y="4369849"/>
            <a:ext cx="2937549" cy="250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2829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Chart&#10;&#10;Description automatically generated with medium confidence">
            <a:extLst>
              <a:ext uri="{FF2B5EF4-FFF2-40B4-BE49-F238E27FC236}">
                <a16:creationId xmlns:a16="http://schemas.microsoft.com/office/drawing/2014/main" id="{72B3FE7A-105E-444A-9973-21E03535AB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p:spPr>
      </p:pic>
      <p:sp>
        <p:nvSpPr>
          <p:cNvPr id="4" name="Rectangle 3">
            <a:extLst>
              <a:ext uri="{FF2B5EF4-FFF2-40B4-BE49-F238E27FC236}">
                <a16:creationId xmlns:a16="http://schemas.microsoft.com/office/drawing/2014/main" id="{BE18053A-F4DD-46AC-9980-056DDA04D1EF}"/>
              </a:ext>
            </a:extLst>
          </p:cNvPr>
          <p:cNvSpPr/>
          <p:nvPr/>
        </p:nvSpPr>
        <p:spPr>
          <a:xfrm>
            <a:off x="7875766" y="4061728"/>
            <a:ext cx="1098423" cy="30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350EFC-E253-4750-9329-A2B1392A536C}"/>
              </a:ext>
            </a:extLst>
          </p:cNvPr>
          <p:cNvSpPr/>
          <p:nvPr/>
        </p:nvSpPr>
        <p:spPr>
          <a:xfrm>
            <a:off x="8220136" y="3780904"/>
            <a:ext cx="713875" cy="303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10;&#10;Description automatically generated">
            <a:extLst>
              <a:ext uri="{FF2B5EF4-FFF2-40B4-BE49-F238E27FC236}">
                <a16:creationId xmlns:a16="http://schemas.microsoft.com/office/drawing/2014/main" id="{9252F0F0-1FA4-410A-AECF-E4994DD43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spTree>
    <p:extLst>
      <p:ext uri="{BB962C8B-B14F-4D97-AF65-F5344CB8AC3E}">
        <p14:creationId xmlns:p14="http://schemas.microsoft.com/office/powerpoint/2010/main" val="2445109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hart&#10;&#10;Description automatically generated with medium confidence">
            <a:extLst>
              <a:ext uri="{FF2B5EF4-FFF2-40B4-BE49-F238E27FC236}">
                <a16:creationId xmlns:a16="http://schemas.microsoft.com/office/drawing/2014/main" id="{C8ED491A-2E5D-4E8B-AFB0-4D87AC1F4C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spTree>
    <p:extLst>
      <p:ext uri="{BB962C8B-B14F-4D97-AF65-F5344CB8AC3E}">
        <p14:creationId xmlns:p14="http://schemas.microsoft.com/office/powerpoint/2010/main" val="1691224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643E67-7886-4AA7-8657-74077DD47634}"/>
              </a:ext>
            </a:extLst>
          </p:cNvPr>
          <p:cNvSpPr>
            <a:spLocks noGrp="1"/>
          </p:cNvSpPr>
          <p:nvPr>
            <p:ph type="title"/>
          </p:nvPr>
        </p:nvSpPr>
        <p:spPr/>
        <p:txBody>
          <a:bodyPr/>
          <a:lstStyle/>
          <a:p>
            <a:r>
              <a:rPr lang="en-US" dirty="0" err="1"/>
              <a:t>Cont</a:t>
            </a:r>
            <a:r>
              <a:rPr lang="en-US" dirty="0"/>
              <a:t> corn map</a:t>
            </a:r>
          </a:p>
        </p:txBody>
      </p:sp>
      <p:grpSp>
        <p:nvGrpSpPr>
          <p:cNvPr id="7" name="Group 6"/>
          <p:cNvGrpSpPr/>
          <p:nvPr/>
        </p:nvGrpSpPr>
        <p:grpSpPr>
          <a:xfrm>
            <a:off x="600364" y="1"/>
            <a:ext cx="11702441" cy="6857999"/>
            <a:chOff x="600364" y="1"/>
            <a:chExt cx="11702441" cy="6857999"/>
          </a:xfrm>
        </p:grpSpPr>
        <p:grpSp>
          <p:nvGrpSpPr>
            <p:cNvPr id="3" name="Group 2"/>
            <p:cNvGrpSpPr/>
            <p:nvPr/>
          </p:nvGrpSpPr>
          <p:grpSpPr>
            <a:xfrm>
              <a:off x="600364" y="1"/>
              <a:ext cx="11212882" cy="6857999"/>
              <a:chOff x="640080" y="1"/>
              <a:chExt cx="11070131" cy="6837794"/>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966" t="8844" r="12762" b="7371"/>
              <a:stretch/>
            </p:blipFill>
            <p:spPr>
              <a:xfrm>
                <a:off x="640080" y="1"/>
                <a:ext cx="11070131" cy="68377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963" t="48933" r="37175" b="29067"/>
              <a:stretch/>
            </p:blipFill>
            <p:spPr>
              <a:xfrm>
                <a:off x="733776" y="5096948"/>
                <a:ext cx="2377440" cy="1508760"/>
              </a:xfrm>
              <a:prstGeom prst="rect">
                <a:avLst/>
              </a:prstGeom>
            </p:spPr>
          </p:pic>
        </p:grpSp>
        <p:sp>
          <p:nvSpPr>
            <p:cNvPr id="2" name="Rectangle 1"/>
            <p:cNvSpPr/>
            <p:nvPr/>
          </p:nvSpPr>
          <p:spPr>
            <a:xfrm>
              <a:off x="6206805" y="6427113"/>
              <a:ext cx="6096000" cy="430887"/>
            </a:xfrm>
            <a:prstGeom prst="rect">
              <a:avLst/>
            </a:prstGeom>
          </p:spPr>
          <p:txBody>
            <a:bodyPr>
              <a:spAutoFit/>
            </a:bodyPr>
            <a:lstStyle/>
            <a:p>
              <a:r>
                <a:rPr lang="en-US" sz="1100" dirty="0">
                  <a:solidFill>
                    <a:schemeClr val="tx2"/>
                  </a:solidFill>
                </a:rPr>
                <a:t>Map courtesy of Jess Nelson</a:t>
              </a:r>
            </a:p>
            <a:p>
              <a:r>
                <a:rPr lang="en-US" sz="1100" dirty="0">
                  <a:solidFill>
                    <a:schemeClr val="tx2"/>
                  </a:solidFill>
                </a:rPr>
                <a:t>Data Source: https://www.nass.usda.gov/Research_and_Science/Cropland/Release/index.php</a:t>
              </a:r>
            </a:p>
          </p:txBody>
        </p:sp>
      </p:grpSp>
      <p:sp>
        <p:nvSpPr>
          <p:cNvPr id="14" name="Rectangle 13"/>
          <p:cNvSpPr/>
          <p:nvPr/>
        </p:nvSpPr>
        <p:spPr>
          <a:xfrm>
            <a:off x="695267" y="5281802"/>
            <a:ext cx="2408097" cy="1452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765818" y="5241366"/>
            <a:ext cx="5010570" cy="1342318"/>
            <a:chOff x="3445408" y="5208659"/>
            <a:chExt cx="5010570" cy="1342318"/>
          </a:xfrm>
        </p:grpSpPr>
        <p:sp>
          <p:nvSpPr>
            <p:cNvPr id="8" name="Rectangle 7"/>
            <p:cNvSpPr/>
            <p:nvPr/>
          </p:nvSpPr>
          <p:spPr>
            <a:xfrm>
              <a:off x="3576719" y="5726545"/>
              <a:ext cx="304800" cy="142073"/>
            </a:xfrm>
            <a:prstGeom prst="rect">
              <a:avLst/>
            </a:prstGeom>
            <a:solidFill>
              <a:srgbClr val="FEAA0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76719" y="5999563"/>
              <a:ext cx="304800" cy="142073"/>
            </a:xfrm>
            <a:prstGeom prst="rect">
              <a:avLst/>
            </a:prstGeom>
            <a:solidFill>
              <a:srgbClr val="00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576719" y="6272581"/>
              <a:ext cx="304800" cy="142073"/>
            </a:xfrm>
            <a:prstGeom prst="rect">
              <a:avLst/>
            </a:prstGeom>
            <a:solidFill>
              <a:srgbClr val="D3D3D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925507" y="5885933"/>
              <a:ext cx="3343223" cy="369332"/>
            </a:xfrm>
            <a:prstGeom prst="rect">
              <a:avLst/>
            </a:prstGeom>
            <a:noFill/>
          </p:spPr>
          <p:txBody>
            <a:bodyPr wrap="none" rtlCol="0">
              <a:spAutoFit/>
            </a:bodyPr>
            <a:lstStyle/>
            <a:p>
              <a:r>
                <a:rPr lang="en-US" dirty="0">
                  <a:solidFill>
                    <a:schemeClr val="tx2"/>
                  </a:solidFill>
                </a:rPr>
                <a:t>Corn </a:t>
              </a:r>
              <a:r>
                <a:rPr lang="en-US" dirty="0" smtClean="0">
                  <a:solidFill>
                    <a:schemeClr val="tx2"/>
                  </a:solidFill>
                </a:rPr>
                <a:t>grown in </a:t>
              </a:r>
              <a:r>
                <a:rPr lang="en-US" dirty="0">
                  <a:solidFill>
                    <a:schemeClr val="tx2"/>
                  </a:solidFill>
                </a:rPr>
                <a:t>multi-crop rotation</a:t>
              </a:r>
            </a:p>
          </p:txBody>
        </p:sp>
        <p:sp>
          <p:nvSpPr>
            <p:cNvPr id="12" name="TextBox 11"/>
            <p:cNvSpPr txBox="1"/>
            <p:nvPr/>
          </p:nvSpPr>
          <p:spPr>
            <a:xfrm>
              <a:off x="3925507" y="5588825"/>
              <a:ext cx="4530471" cy="369332"/>
            </a:xfrm>
            <a:prstGeom prst="rect">
              <a:avLst/>
            </a:prstGeom>
            <a:noFill/>
          </p:spPr>
          <p:txBody>
            <a:bodyPr wrap="none" rtlCol="0">
              <a:spAutoFit/>
            </a:bodyPr>
            <a:lstStyle/>
            <a:p>
              <a:r>
                <a:rPr lang="en-US" dirty="0">
                  <a:solidFill>
                    <a:schemeClr val="tx2"/>
                  </a:solidFill>
                </a:rPr>
                <a:t>Corn </a:t>
              </a:r>
              <a:r>
                <a:rPr lang="en-US" dirty="0" smtClean="0">
                  <a:solidFill>
                    <a:schemeClr val="tx2"/>
                  </a:solidFill>
                </a:rPr>
                <a:t>grown for two or more consecutive years</a:t>
              </a:r>
              <a:endParaRPr lang="en-US" dirty="0">
                <a:solidFill>
                  <a:schemeClr val="tx2"/>
                </a:solidFill>
              </a:endParaRPr>
            </a:p>
          </p:txBody>
        </p:sp>
        <p:sp>
          <p:nvSpPr>
            <p:cNvPr id="13" name="TextBox 12"/>
            <p:cNvSpPr txBox="1"/>
            <p:nvPr/>
          </p:nvSpPr>
          <p:spPr>
            <a:xfrm>
              <a:off x="3925507" y="6181645"/>
              <a:ext cx="1574342" cy="369332"/>
            </a:xfrm>
            <a:prstGeom prst="rect">
              <a:avLst/>
            </a:prstGeom>
            <a:noFill/>
          </p:spPr>
          <p:txBody>
            <a:bodyPr wrap="none" rtlCol="0">
              <a:spAutoFit/>
            </a:bodyPr>
            <a:lstStyle/>
            <a:p>
              <a:r>
                <a:rPr lang="en-US" dirty="0" smtClean="0">
                  <a:solidFill>
                    <a:schemeClr val="tx2"/>
                  </a:solidFill>
                </a:rPr>
                <a:t>No corn grown</a:t>
              </a:r>
              <a:endParaRPr lang="en-US" dirty="0">
                <a:solidFill>
                  <a:schemeClr val="tx2"/>
                </a:solidFill>
              </a:endParaRPr>
            </a:p>
          </p:txBody>
        </p:sp>
        <p:sp>
          <p:nvSpPr>
            <p:cNvPr id="15" name="TextBox 14"/>
            <p:cNvSpPr txBox="1"/>
            <p:nvPr/>
          </p:nvSpPr>
          <p:spPr>
            <a:xfrm>
              <a:off x="3445408" y="5208659"/>
              <a:ext cx="2822889" cy="400110"/>
            </a:xfrm>
            <a:prstGeom prst="rect">
              <a:avLst/>
            </a:prstGeom>
            <a:noFill/>
          </p:spPr>
          <p:txBody>
            <a:bodyPr wrap="none" rtlCol="0">
              <a:spAutoFit/>
            </a:bodyPr>
            <a:lstStyle/>
            <a:p>
              <a:r>
                <a:rPr lang="en-US" sz="2000" b="1" dirty="0" smtClean="0">
                  <a:solidFill>
                    <a:schemeClr val="tx2"/>
                  </a:solidFill>
                </a:rPr>
                <a:t>Corn system (2008-2020)</a:t>
              </a:r>
              <a:endParaRPr lang="en-US" sz="2000" b="1" dirty="0">
                <a:solidFill>
                  <a:schemeClr val="tx2"/>
                </a:solidFill>
              </a:endParaRPr>
            </a:p>
          </p:txBody>
        </p:sp>
      </p:grpSp>
    </p:spTree>
    <p:extLst>
      <p:ext uri="{BB962C8B-B14F-4D97-AF65-F5344CB8AC3E}">
        <p14:creationId xmlns:p14="http://schemas.microsoft.com/office/powerpoint/2010/main" val="33722047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93603" y="906243"/>
            <a:ext cx="9393544" cy="5057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hart&#10;&#10;Description automatically generated with medium confidence">
            <a:extLst>
              <a:ext uri="{FF2B5EF4-FFF2-40B4-BE49-F238E27FC236}">
                <a16:creationId xmlns:a16="http://schemas.microsoft.com/office/drawing/2014/main" id="{C8ED491A-2E5D-4E8B-AFB0-4D87AC1F4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603" y="906243"/>
            <a:ext cx="9393544" cy="5057235"/>
          </a:xfrm>
          <a:prstGeom prst="rect">
            <a:avLst/>
          </a:prstGeom>
        </p:spPr>
      </p:pic>
    </p:spTree>
    <p:extLst>
      <p:ext uri="{BB962C8B-B14F-4D97-AF65-F5344CB8AC3E}">
        <p14:creationId xmlns:p14="http://schemas.microsoft.com/office/powerpoint/2010/main" val="3443530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0" y="685794"/>
            <a:ext cx="10058400" cy="5486400"/>
          </a:xfrm>
          <a:prstGeom prst="rect">
            <a:avLst/>
          </a:prstGeom>
        </p:spPr>
      </p:pic>
    </p:spTree>
    <p:extLst>
      <p:ext uri="{BB962C8B-B14F-4D97-AF65-F5344CB8AC3E}">
        <p14:creationId xmlns:p14="http://schemas.microsoft.com/office/powerpoint/2010/main" val="3226937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359D-CA85-44BB-A8C9-0F240237E134}"/>
              </a:ext>
            </a:extLst>
          </p:cNvPr>
          <p:cNvSpPr>
            <a:spLocks noGrp="1"/>
          </p:cNvSpPr>
          <p:nvPr>
            <p:ph type="title"/>
          </p:nvPr>
        </p:nvSpPr>
        <p:spPr/>
        <p:txBody>
          <a:bodyPr/>
          <a:lstStyle/>
          <a:p>
            <a:endParaRPr lang="en-US" dirty="0"/>
          </a:p>
        </p:txBody>
      </p:sp>
      <p:pic>
        <p:nvPicPr>
          <p:cNvPr id="3" name="Picture 2"/>
          <p:cNvPicPr>
            <a:picLocks noChangeAspect="1"/>
          </p:cNvPicPr>
          <p:nvPr/>
        </p:nvPicPr>
        <p:blipFill>
          <a:blip r:embed="rId3"/>
          <a:stretch>
            <a:fillRect/>
          </a:stretch>
        </p:blipFill>
        <p:spPr>
          <a:xfrm>
            <a:off x="6616919" y="2127902"/>
            <a:ext cx="2909404" cy="1159094"/>
          </a:xfrm>
          <a:prstGeom prst="rect">
            <a:avLst/>
          </a:prstGeom>
        </p:spPr>
      </p:pic>
      <p:grpSp>
        <p:nvGrpSpPr>
          <p:cNvPr id="8" name="Group 7"/>
          <p:cNvGrpSpPr/>
          <p:nvPr/>
        </p:nvGrpSpPr>
        <p:grpSpPr>
          <a:xfrm>
            <a:off x="1931286" y="1257514"/>
            <a:ext cx="2469261" cy="3043489"/>
            <a:chOff x="7343462" y="2254469"/>
            <a:chExt cx="2469261" cy="3043489"/>
          </a:xfrm>
        </p:grpSpPr>
        <p:pic>
          <p:nvPicPr>
            <p:cNvPr id="4" name="Picture 3"/>
            <p:cNvPicPr>
              <a:picLocks noChangeAspect="1"/>
            </p:cNvPicPr>
            <p:nvPr/>
          </p:nvPicPr>
          <p:blipFill>
            <a:blip r:embed="rId4"/>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7" cstate="hqprint">
            <a:extLst>
              <a:ext uri="{28A0092B-C50C-407E-A947-70E740481C1C}">
                <a14:useLocalDpi xmlns:a14="http://schemas.microsoft.com/office/drawing/2010/main" val="0"/>
              </a:ext>
            </a:extLst>
          </a:blip>
          <a:srcRect l="28698" t="494" r="27050"/>
          <a:stretch/>
        </p:blipFill>
        <p:spPr>
          <a:xfrm>
            <a:off x="4854558" y="4003132"/>
            <a:ext cx="2482883" cy="2605418"/>
          </a:xfrm>
          <a:prstGeom prst="rect">
            <a:avLst/>
          </a:prstGeom>
        </p:spPr>
      </p:pic>
    </p:spTree>
    <p:extLst>
      <p:ext uri="{BB962C8B-B14F-4D97-AF65-F5344CB8AC3E}">
        <p14:creationId xmlns:p14="http://schemas.microsoft.com/office/powerpoint/2010/main" val="148951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normAutofit/>
          </a:bodyPr>
          <a:lstStyle/>
          <a:p>
            <a:pPr marL="514350" indent="-514350">
              <a:buFont typeface="+mj-lt"/>
              <a:buAutoNum type="arabicPeriod"/>
            </a:pPr>
            <a:r>
              <a:rPr lang="en-US" sz="4000" dirty="0"/>
              <a:t>What I did</a:t>
            </a:r>
          </a:p>
          <a:p>
            <a:pPr marL="514350" indent="-514350">
              <a:buFont typeface="+mj-lt"/>
              <a:buAutoNum type="arabicPeriod"/>
            </a:pPr>
            <a:r>
              <a:rPr lang="en-US" sz="4000" dirty="0"/>
              <a:t>Why I did it</a:t>
            </a:r>
          </a:p>
        </p:txBody>
      </p:sp>
    </p:spTree>
    <p:extLst>
      <p:ext uri="{BB962C8B-B14F-4D97-AF65-F5344CB8AC3E}">
        <p14:creationId xmlns:p14="http://schemas.microsoft.com/office/powerpoint/2010/main" val="4169641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359D-CA85-44BB-A8C9-0F240237E134}"/>
              </a:ext>
            </a:extLst>
          </p:cNvPr>
          <p:cNvSpPr>
            <a:spLocks noGrp="1"/>
          </p:cNvSpPr>
          <p:nvPr>
            <p:ph type="title"/>
          </p:nvPr>
        </p:nvSpPr>
        <p:spPr/>
        <p:txBody>
          <a:bodyPr/>
          <a:lstStyle/>
          <a:p>
            <a:endParaRPr lang="en-US" dirty="0"/>
          </a:p>
        </p:txBody>
      </p:sp>
      <p:pic>
        <p:nvPicPr>
          <p:cNvPr id="3" name="Picture 2"/>
          <p:cNvPicPr>
            <a:picLocks noChangeAspect="1"/>
          </p:cNvPicPr>
          <p:nvPr/>
        </p:nvPicPr>
        <p:blipFill>
          <a:blip r:embed="rId3">
            <a:duotone>
              <a:prstClr val="black"/>
              <a:schemeClr val="tx2">
                <a:tint val="45000"/>
                <a:satMod val="400000"/>
              </a:schemeClr>
            </a:duotone>
          </a:blip>
          <a:stretch>
            <a:fillRect/>
          </a:stretch>
        </p:blipFill>
        <p:spPr>
          <a:xfrm>
            <a:off x="6616919" y="2127902"/>
            <a:ext cx="2909404" cy="1159094"/>
          </a:xfrm>
          <a:prstGeom prst="rect">
            <a:avLst/>
          </a:prstGeom>
        </p:spPr>
      </p:pic>
      <p:grpSp>
        <p:nvGrpSpPr>
          <p:cNvPr id="8" name="Group 7"/>
          <p:cNvGrpSpPr/>
          <p:nvPr/>
        </p:nvGrpSpPr>
        <p:grpSpPr>
          <a:xfrm>
            <a:off x="1931286" y="1257514"/>
            <a:ext cx="2469261" cy="3043489"/>
            <a:chOff x="7343462" y="2254469"/>
            <a:chExt cx="2469261" cy="3043489"/>
          </a:xfrm>
        </p:grpSpPr>
        <p:pic>
          <p:nvPicPr>
            <p:cNvPr id="4" name="Picture 3"/>
            <p:cNvPicPr>
              <a:picLocks noChangeAspect="1"/>
            </p:cNvPicPr>
            <p:nvPr/>
          </p:nvPicPr>
          <p:blipFill>
            <a:blip r:embed="rId4"/>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7" cstate="hq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l="28698" t="494" r="27050"/>
          <a:stretch/>
        </p:blipFill>
        <p:spPr>
          <a:xfrm>
            <a:off x="4854558" y="4003132"/>
            <a:ext cx="2482883" cy="2605418"/>
          </a:xfrm>
          <a:prstGeom prst="rect">
            <a:avLst/>
          </a:prstGeom>
        </p:spPr>
      </p:pic>
    </p:spTree>
    <p:extLst>
      <p:ext uri="{BB962C8B-B14F-4D97-AF65-F5344CB8AC3E}">
        <p14:creationId xmlns:p14="http://schemas.microsoft.com/office/powerpoint/2010/main" val="1097614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3132" y="1057651"/>
            <a:ext cx="7665736" cy="4742698"/>
          </a:xfrm>
          <a:prstGeom prst="rect">
            <a:avLst/>
          </a:prstGeom>
        </p:spPr>
      </p:pic>
    </p:spTree>
    <p:extLst>
      <p:ext uri="{BB962C8B-B14F-4D97-AF65-F5344CB8AC3E}">
        <p14:creationId xmlns:p14="http://schemas.microsoft.com/office/powerpoint/2010/main" val="4024982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880859" y="366752"/>
          <a:ext cx="4350259" cy="6203012"/>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tblGrid>
              <a:tr h="83918">
                <a:tc>
                  <a:txBody>
                    <a:bodyPr/>
                    <a:lstStyle/>
                    <a:p>
                      <a:pPr marL="0" marR="0" algn="ctr">
                        <a:lnSpc>
                          <a:spcPct val="107000"/>
                        </a:lnSpc>
                        <a:spcBef>
                          <a:spcPts val="0"/>
                        </a:spcBef>
                        <a:spcAft>
                          <a:spcPts val="800"/>
                        </a:spcAft>
                      </a:pPr>
                      <a:r>
                        <a:rPr lang="en-US" sz="2000" dirty="0">
                          <a:effectLst/>
                        </a:rPr>
                        <a:t>Hypothesis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effectLst/>
                        </a:rPr>
                        <a:t>Insufficient soil water recharge following maize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Altered nitrogen</a:t>
                      </a:r>
                      <a:r>
                        <a:rPr lang="en-US" sz="2000" baseline="0" dirty="0">
                          <a:effectLst/>
                        </a:rPr>
                        <a:t> cycling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Seedling death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Delayed emergence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Foliar disease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dirty="0">
                          <a:effectLst/>
                        </a:rPr>
                        <a:t>Compromised root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Compromised root function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Decreased early plant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502550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359D-CA85-44BB-A8C9-0F240237E134}"/>
              </a:ext>
            </a:extLst>
          </p:cNvPr>
          <p:cNvSpPr>
            <a:spLocks noGrp="1"/>
          </p:cNvSpPr>
          <p:nvPr>
            <p:ph type="title"/>
          </p:nvPr>
        </p:nvSpPr>
        <p:spPr/>
        <p:txBody>
          <a:bodyPr/>
          <a:lstStyle/>
          <a:p>
            <a:endParaRPr lang="en-US" dirty="0"/>
          </a:p>
        </p:txBody>
      </p:sp>
      <p:pic>
        <p:nvPicPr>
          <p:cNvPr id="3" name="Picture 2"/>
          <p:cNvPicPr>
            <a:picLocks noChangeAspect="1"/>
          </p:cNvPicPr>
          <p:nvPr/>
        </p:nvPicPr>
        <p:blipFill>
          <a:blip r:embed="rId3"/>
          <a:stretch>
            <a:fillRect/>
          </a:stretch>
        </p:blipFill>
        <p:spPr>
          <a:xfrm>
            <a:off x="6616919" y="2127902"/>
            <a:ext cx="2909404" cy="1159094"/>
          </a:xfrm>
          <a:prstGeom prst="rect">
            <a:avLst/>
          </a:prstGeom>
        </p:spPr>
      </p:pic>
      <p:grpSp>
        <p:nvGrpSpPr>
          <p:cNvPr id="8" name="Group 7"/>
          <p:cNvGrpSpPr/>
          <p:nvPr/>
        </p:nvGrpSpPr>
        <p:grpSpPr>
          <a:xfrm>
            <a:off x="1931286" y="1257514"/>
            <a:ext cx="2469261" cy="3043489"/>
            <a:chOff x="7343462" y="2254469"/>
            <a:chExt cx="2469261" cy="3043489"/>
          </a:xfrm>
        </p:grpSpPr>
        <p:pic>
          <p:nvPicPr>
            <p:cNvPr id="4" name="Picture 3"/>
            <p:cNvPicPr>
              <a:picLocks noChangeAspect="1"/>
            </p:cNvPicPr>
            <p:nvPr/>
          </p:nvPicPr>
          <p:blipFill>
            <a:blip r:embed="rId4">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7" name="Picture 6"/>
          <p:cNvPicPr>
            <a:picLocks noChangeAspect="1"/>
          </p:cNvPicPr>
          <p:nvPr/>
        </p:nvPicPr>
        <p:blipFill rotWithShape="1">
          <a:blip r:embed="rId7" cstate="hq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l="28698" t="494" r="27050"/>
          <a:stretch/>
        </p:blipFill>
        <p:spPr>
          <a:xfrm>
            <a:off x="4854558" y="4003132"/>
            <a:ext cx="2482883" cy="2605418"/>
          </a:xfrm>
          <a:prstGeom prst="rect">
            <a:avLst/>
          </a:prstGeom>
        </p:spPr>
      </p:pic>
    </p:spTree>
    <p:extLst>
      <p:ext uri="{BB962C8B-B14F-4D97-AF65-F5344CB8AC3E}">
        <p14:creationId xmlns:p14="http://schemas.microsoft.com/office/powerpoint/2010/main" val="919005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3"/>
          <a:srcRect b="54955"/>
          <a:stretch/>
        </p:blipFill>
        <p:spPr>
          <a:xfrm>
            <a:off x="-28575" y="509587"/>
            <a:ext cx="12249150" cy="2630123"/>
          </a:xfrm>
          <a:prstGeom prst="rect">
            <a:avLst/>
          </a:prstGeom>
        </p:spPr>
      </p:pic>
      <p:sp>
        <p:nvSpPr>
          <p:cNvPr id="4" name="Rectangle 3"/>
          <p:cNvSpPr/>
          <p:nvPr/>
        </p:nvSpPr>
        <p:spPr>
          <a:xfrm>
            <a:off x="-28575" y="445475"/>
            <a:ext cx="2514214" cy="369332"/>
          </a:xfrm>
          <a:prstGeom prst="rect">
            <a:avLst/>
          </a:prstGeom>
        </p:spPr>
        <p:txBody>
          <a:bodyPr wrap="none">
            <a:spAutoFit/>
          </a:bodyPr>
          <a:lstStyle/>
          <a:p>
            <a:r>
              <a:rPr lang="en-US" dirty="0"/>
              <a:t>https://www.apsim.info/</a:t>
            </a:r>
          </a:p>
        </p:txBody>
      </p:sp>
      <p:pic>
        <p:nvPicPr>
          <p:cNvPr id="6" name="Picture 5"/>
          <p:cNvPicPr>
            <a:picLocks noChangeAspect="1"/>
          </p:cNvPicPr>
          <p:nvPr/>
        </p:nvPicPr>
        <p:blipFill>
          <a:blip r:embed="rId4"/>
          <a:stretch>
            <a:fillRect/>
          </a:stretch>
        </p:blipFill>
        <p:spPr>
          <a:xfrm>
            <a:off x="1043873" y="3892999"/>
            <a:ext cx="3936058" cy="2276559"/>
          </a:xfrm>
          <a:prstGeom prst="rect">
            <a:avLst/>
          </a:prstGeom>
        </p:spPr>
      </p:pic>
      <p:sp>
        <p:nvSpPr>
          <p:cNvPr id="7" name="Rectangle 6"/>
          <p:cNvSpPr/>
          <p:nvPr/>
        </p:nvSpPr>
        <p:spPr>
          <a:xfrm>
            <a:off x="1011505" y="5948010"/>
            <a:ext cx="3126177" cy="253916"/>
          </a:xfrm>
          <a:prstGeom prst="rect">
            <a:avLst/>
          </a:prstGeom>
        </p:spPr>
        <p:txBody>
          <a:bodyPr wrap="none">
            <a:spAutoFit/>
          </a:bodyPr>
          <a:lstStyle/>
          <a:p>
            <a:r>
              <a:rPr lang="en-US" sz="1050">
                <a:solidFill>
                  <a:schemeClr val="tx2"/>
                </a:solidFill>
              </a:rPr>
              <a:t>https://www.apsim.info/apsim-downloads-for-17-18/</a:t>
            </a:r>
            <a:endParaRPr lang="en-US" sz="1050" dirty="0">
              <a:solidFill>
                <a:schemeClr val="tx2"/>
              </a:solidFill>
            </a:endParaRPr>
          </a:p>
        </p:txBody>
      </p:sp>
      <p:sp>
        <p:nvSpPr>
          <p:cNvPr id="8" name="Rectangle 7"/>
          <p:cNvSpPr/>
          <p:nvPr/>
        </p:nvSpPr>
        <p:spPr>
          <a:xfrm>
            <a:off x="1387240" y="3438441"/>
            <a:ext cx="3457998" cy="369332"/>
          </a:xfrm>
          <a:prstGeom prst="rect">
            <a:avLst/>
          </a:prstGeom>
        </p:spPr>
        <p:txBody>
          <a:bodyPr wrap="none">
            <a:spAutoFit/>
          </a:bodyPr>
          <a:lstStyle/>
          <a:p>
            <a:r>
              <a:rPr lang="en-US" dirty="0" smtClean="0"/>
              <a:t>Used in 116 countries, ~2000 users</a:t>
            </a:r>
            <a:endParaRPr lang="en-US" dirty="0"/>
          </a:p>
        </p:txBody>
      </p:sp>
      <p:sp>
        <p:nvSpPr>
          <p:cNvPr id="9" name="Rectangle 8"/>
          <p:cNvSpPr/>
          <p:nvPr/>
        </p:nvSpPr>
        <p:spPr>
          <a:xfrm>
            <a:off x="6629530" y="4482313"/>
            <a:ext cx="4420762" cy="369332"/>
          </a:xfrm>
          <a:prstGeom prst="rect">
            <a:avLst/>
          </a:prstGeom>
        </p:spPr>
        <p:txBody>
          <a:bodyPr wrap="none">
            <a:spAutoFit/>
          </a:bodyPr>
          <a:lstStyle/>
          <a:p>
            <a:r>
              <a:rPr lang="en-US" dirty="0" smtClean="0"/>
              <a:t>Validated and applied in Midwestern systems</a:t>
            </a:r>
            <a:endParaRPr lang="en-US" dirty="0"/>
          </a:p>
        </p:txBody>
      </p:sp>
    </p:spTree>
    <p:extLst>
      <p:ext uri="{BB962C8B-B14F-4D97-AF65-F5344CB8AC3E}">
        <p14:creationId xmlns:p14="http://schemas.microsoft.com/office/powerpoint/2010/main" val="2210388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804524" y="-8093"/>
            <a:ext cx="8931289" cy="6858597"/>
          </a:xfrm>
          <a:prstGeom prst="rect">
            <a:avLst/>
          </a:prstGeom>
        </p:spPr>
      </p:pic>
      <p:sp>
        <p:nvSpPr>
          <p:cNvPr id="4" name="Rectangle 3"/>
          <p:cNvSpPr/>
          <p:nvPr/>
        </p:nvSpPr>
        <p:spPr>
          <a:xfrm>
            <a:off x="7053471" y="0"/>
            <a:ext cx="3690434" cy="261610"/>
          </a:xfrm>
          <a:prstGeom prst="rect">
            <a:avLst/>
          </a:prstGeom>
        </p:spPr>
        <p:txBody>
          <a:bodyPr wrap="none">
            <a:spAutoFit/>
          </a:bodyPr>
          <a:lstStyle/>
          <a:p>
            <a:r>
              <a:rPr lang="en-US" sz="1100" dirty="0">
                <a:solidFill>
                  <a:schemeClr val="tx2"/>
                </a:solidFill>
              </a:rPr>
              <a:t>https://crops.extension.iastate.edu/facts/soil-moisture-15cm</a:t>
            </a:r>
          </a:p>
        </p:txBody>
      </p:sp>
    </p:spTree>
    <p:extLst>
      <p:ext uri="{BB962C8B-B14F-4D97-AF65-F5344CB8AC3E}">
        <p14:creationId xmlns:p14="http://schemas.microsoft.com/office/powerpoint/2010/main" val="2572523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APSIM</a:t>
            </a:r>
            <a:r>
              <a:rPr lang="en-US" dirty="0"/>
              <a:t>?</a:t>
            </a:r>
          </a:p>
        </p:txBody>
      </p:sp>
      <p:pic>
        <p:nvPicPr>
          <p:cNvPr id="3" name="Picture 2"/>
          <p:cNvPicPr>
            <a:picLocks noChangeAspect="1"/>
          </p:cNvPicPr>
          <p:nvPr/>
        </p:nvPicPr>
        <p:blipFill>
          <a:blip r:embed="rId2"/>
          <a:stretch>
            <a:fillRect/>
          </a:stretch>
        </p:blipFill>
        <p:spPr>
          <a:xfrm>
            <a:off x="3163748" y="2003812"/>
            <a:ext cx="5705475" cy="3295650"/>
          </a:xfrm>
          <a:prstGeom prst="rect">
            <a:avLst/>
          </a:prstGeom>
        </p:spPr>
      </p:pic>
    </p:spTree>
    <p:extLst>
      <p:ext uri="{BB962C8B-B14F-4D97-AF65-F5344CB8AC3E}">
        <p14:creationId xmlns:p14="http://schemas.microsoft.com/office/powerpoint/2010/main" val="3963416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880859" y="366752"/>
          <a:ext cx="4350259" cy="6203012"/>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tblGrid>
              <a:tr h="83918">
                <a:tc>
                  <a:txBody>
                    <a:bodyPr/>
                    <a:lstStyle/>
                    <a:p>
                      <a:pPr marL="0" marR="0" algn="ctr">
                        <a:lnSpc>
                          <a:spcPct val="107000"/>
                        </a:lnSpc>
                        <a:spcBef>
                          <a:spcPts val="0"/>
                        </a:spcBef>
                        <a:spcAft>
                          <a:spcPts val="800"/>
                        </a:spcAft>
                      </a:pPr>
                      <a:r>
                        <a:rPr lang="en-US" sz="2000" dirty="0">
                          <a:effectLst/>
                        </a:rPr>
                        <a:t>Hypothesis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effectLst/>
                        </a:rPr>
                        <a:t>Insufficient soil water recharge following maize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Altered nitrogen</a:t>
                      </a:r>
                      <a:r>
                        <a:rPr lang="en-US" sz="2000" baseline="0" dirty="0">
                          <a:effectLst/>
                        </a:rPr>
                        <a:t> cycling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Seedling death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Delayed emergence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Foliar disease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dirty="0">
                          <a:effectLst/>
                        </a:rPr>
                        <a:t>Compromised root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Compromised root function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Decreased early plant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4286710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556277714"/>
              </p:ext>
            </p:extLst>
          </p:nvPr>
        </p:nvGraphicFramePr>
        <p:xfrm>
          <a:off x="1880859" y="366752"/>
          <a:ext cx="8111553" cy="6203012"/>
        </p:xfrm>
        <a:graphic>
          <a:graphicData uri="http://schemas.openxmlformats.org/drawingml/2006/table">
            <a:tbl>
              <a:tblPr firstRow="1" firstCol="1" bandRow="1">
                <a:tableStyleId>{8FD4443E-F989-4FC4-A0C8-D5A2AF1F390B}</a:tableStyleId>
              </a:tblPr>
              <a:tblGrid>
                <a:gridCol w="4350259">
                  <a:extLst>
                    <a:ext uri="{9D8B030D-6E8A-4147-A177-3AD203B41FA5}">
                      <a16:colId xmlns:a16="http://schemas.microsoft.com/office/drawing/2014/main" val="3930982065"/>
                    </a:ext>
                  </a:extLst>
                </a:gridCol>
                <a:gridCol w="3761294">
                  <a:extLst>
                    <a:ext uri="{9D8B030D-6E8A-4147-A177-3AD203B41FA5}">
                      <a16:colId xmlns:a16="http://schemas.microsoft.com/office/drawing/2014/main" val="1955427857"/>
                    </a:ext>
                  </a:extLst>
                </a:gridCol>
              </a:tblGrid>
              <a:tr h="83918">
                <a:tc>
                  <a:txBody>
                    <a:bodyPr/>
                    <a:lstStyle/>
                    <a:p>
                      <a:pPr marL="0" marR="0" algn="ctr">
                        <a:lnSpc>
                          <a:spcPct val="107000"/>
                        </a:lnSpc>
                        <a:spcBef>
                          <a:spcPts val="0"/>
                        </a:spcBef>
                        <a:spcAft>
                          <a:spcPts val="800"/>
                        </a:spcAft>
                      </a:pPr>
                      <a:r>
                        <a:rPr lang="en-US" sz="2000" dirty="0">
                          <a:effectLst/>
                        </a:rPr>
                        <a:t>Hypothesis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800"/>
                        </a:spcAft>
                      </a:pPr>
                      <a:r>
                        <a:rPr lang="en-US" sz="2000" dirty="0">
                          <a:effectLst/>
                        </a:rPr>
                        <a:t>Model</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3030782"/>
                  </a:ext>
                </a:extLst>
              </a:tr>
              <a:tr h="862874">
                <a:tc>
                  <a:txBody>
                    <a:bodyPr/>
                    <a:lstStyle/>
                    <a:p>
                      <a:pPr marL="0" marR="0">
                        <a:lnSpc>
                          <a:spcPct val="107000"/>
                        </a:lnSpc>
                        <a:spcBef>
                          <a:spcPts val="0"/>
                        </a:spcBef>
                        <a:spcAft>
                          <a:spcPts val="800"/>
                        </a:spcAft>
                      </a:pPr>
                      <a:r>
                        <a:rPr lang="en-US" sz="2000" dirty="0">
                          <a:effectLst/>
                        </a:rPr>
                        <a:t>Insufficient soil water recharge following maize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smtClean="0">
                          <a:effectLst/>
                          <a:latin typeface="Calibri" panose="020F0502020204030204" pitchFamily="34" charset="0"/>
                          <a:ea typeface="Calibri" panose="020F0502020204030204" pitchFamily="34" charset="0"/>
                          <a:cs typeface="Times New Roman" panose="02020603050405020304" pitchFamily="18" charset="0"/>
                        </a:rPr>
                        <a:t>Can test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1488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Altered nitrogen</a:t>
                      </a:r>
                      <a:r>
                        <a:rPr lang="en-US" sz="2000" baseline="0" dirty="0">
                          <a:effectLst/>
                        </a:rPr>
                        <a:t> cycling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In progress…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51475"/>
                  </a:ext>
                </a:extLst>
              </a:tr>
              <a:tr h="6069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Seedling death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a:t>
                      </a:r>
                      <a:r>
                        <a:rPr lang="en-US" sz="2000" baseline="0" dirty="0">
                          <a:effectLst/>
                          <a:latin typeface="Calibri" panose="020F0502020204030204" pitchFamily="34" charset="0"/>
                          <a:ea typeface="Calibri" panose="020F0502020204030204" pitchFamily="34" charset="0"/>
                          <a:cs typeface="Times New Roman" panose="02020603050405020304" pitchFamily="18" charset="0"/>
                        </a:rPr>
                        <a:t> planting density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93151"/>
                  </a:ext>
                </a:extLst>
              </a:tr>
              <a:tr h="604372">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Delayed emergence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sowing depth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77360"/>
                  </a:ext>
                </a:extLst>
              </a:tr>
              <a:tr h="81070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Foliar disease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514717"/>
                  </a:ext>
                </a:extLst>
              </a:tr>
              <a:tr h="593889">
                <a:tc>
                  <a:txBody>
                    <a:bodyPr/>
                    <a:lstStyle/>
                    <a:p>
                      <a:pPr marL="0" marR="0">
                        <a:lnSpc>
                          <a:spcPct val="107000"/>
                        </a:lnSpc>
                        <a:spcBef>
                          <a:spcPts val="0"/>
                        </a:spcBef>
                        <a:spcAft>
                          <a:spcPts val="800"/>
                        </a:spcAft>
                      </a:pPr>
                      <a:r>
                        <a:rPr lang="en-US" sz="2000" dirty="0">
                          <a:effectLst/>
                        </a:rPr>
                        <a:t>Compromised root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77773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Compromised root function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45229"/>
                  </a:ext>
                </a:extLst>
              </a:tr>
              <a:tr h="895546">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000" dirty="0">
                          <a:effectLst/>
                        </a:rPr>
                        <a:t>Decreased early plant growth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Change plant parameter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213509"/>
                  </a:ext>
                </a:extLst>
              </a:tr>
            </a:tbl>
          </a:graphicData>
        </a:graphic>
      </p:graphicFrame>
    </p:spTree>
    <p:extLst>
      <p:ext uri="{BB962C8B-B14F-4D97-AF65-F5344CB8AC3E}">
        <p14:creationId xmlns:p14="http://schemas.microsoft.com/office/powerpoint/2010/main" val="3817945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A5C2C10-EB38-46BB-A3ED-43808C55A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9589" y="731018"/>
            <a:ext cx="10972822" cy="5715012"/>
          </a:xfrm>
        </p:spPr>
      </p:pic>
    </p:spTree>
    <p:extLst>
      <p:ext uri="{BB962C8B-B14F-4D97-AF65-F5344CB8AC3E}">
        <p14:creationId xmlns:p14="http://schemas.microsoft.com/office/powerpoint/2010/main" val="1451135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461E-91DB-4592-BDF0-EC43454FF775}"/>
              </a:ext>
            </a:extLst>
          </p:cNvPr>
          <p:cNvSpPr>
            <a:spLocks noGrp="1"/>
          </p:cNvSpPr>
          <p:nvPr>
            <p:ph type="title"/>
          </p:nvPr>
        </p:nvSpPr>
        <p:spPr/>
        <p:txBody>
          <a:bodyPr/>
          <a:lstStyle/>
          <a:p>
            <a:r>
              <a:rPr lang="en-US" dirty="0"/>
              <a:t>2018-present</a:t>
            </a:r>
          </a:p>
        </p:txBody>
      </p:sp>
      <p:sp>
        <p:nvSpPr>
          <p:cNvPr id="3" name="Content Placeholder 2">
            <a:extLst>
              <a:ext uri="{FF2B5EF4-FFF2-40B4-BE49-F238E27FC236}">
                <a16:creationId xmlns:a16="http://schemas.microsoft.com/office/drawing/2014/main" id="{41364276-7300-44A9-A5B7-005676F2A258}"/>
              </a:ext>
            </a:extLst>
          </p:cNvPr>
          <p:cNvSpPr>
            <a:spLocks noGrp="1"/>
          </p:cNvSpPr>
          <p:nvPr>
            <p:ph idx="1"/>
          </p:nvPr>
        </p:nvSpPr>
        <p:spPr>
          <a:xfrm>
            <a:off x="838200" y="1825625"/>
            <a:ext cx="5331781" cy="4351338"/>
          </a:xfrm>
        </p:spPr>
        <p:txBody>
          <a:bodyPr>
            <a:normAutofit fontScale="77500" lnSpcReduction="20000"/>
          </a:bodyPr>
          <a:lstStyle/>
          <a:p>
            <a:pPr marL="0" indent="-457200">
              <a:lnSpc>
                <a:spcPct val="107000"/>
              </a:lnSpc>
              <a:spcBef>
                <a:spcPts val="0"/>
              </a:spcBef>
              <a:spcAft>
                <a:spcPts val="800"/>
              </a:spcAft>
              <a:buNone/>
            </a:pPr>
            <a:r>
              <a:rPr lang="en-US" sz="1800" b="1" i="1" dirty="0">
                <a:effectLst/>
                <a:latin typeface="Times New Roman" panose="02020603050405020304" pitchFamily="18" charset="0"/>
                <a:ea typeface="LMRoman10-Regular-Identity-H"/>
                <a:cs typeface="Times New Roman" panose="02020603050405020304" pitchFamily="18" charset="0"/>
              </a:rPr>
              <a:t>Nichols</a:t>
            </a:r>
            <a:r>
              <a:rPr lang="en-US" sz="1800" i="1" dirty="0">
                <a:solidFill>
                  <a:schemeClr val="bg1"/>
                </a:solidFill>
                <a:effectLst/>
                <a:latin typeface="Times New Roman" panose="02020603050405020304" pitchFamily="18" charset="0"/>
                <a:ea typeface="LMRoman10-Regular-Identity-H"/>
                <a:cs typeface="Times New Roman" panose="02020603050405020304" pitchFamily="18" charset="0"/>
              </a:rPr>
              <a:t> et al. (in prep) Roots as drivers of the rotation effect in maize?</a:t>
            </a:r>
            <a:endParaRPr lang="en-US" sz="18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182880">
              <a:lnSpc>
                <a:spcPct val="107000"/>
              </a:lnSpc>
              <a:spcBef>
                <a:spcPts val="0"/>
              </a:spcBef>
              <a:spcAft>
                <a:spcPts val="800"/>
              </a:spcAft>
              <a:buNone/>
            </a:pPr>
            <a:r>
              <a:rPr lang="en-US" sz="1800" b="1" i="1" dirty="0">
                <a:effectLst/>
                <a:latin typeface="Times New Roman" panose="02020603050405020304" pitchFamily="18" charset="0"/>
                <a:ea typeface="LMRoman10-Regular-Identity-H"/>
                <a:cs typeface="Times New Roman" panose="02020603050405020304" pitchFamily="18" charset="0"/>
              </a:rPr>
              <a:t>Nichols</a:t>
            </a:r>
            <a:r>
              <a:rPr lang="en-US" sz="1800" i="1" dirty="0">
                <a:solidFill>
                  <a:schemeClr val="bg1"/>
                </a:solidFill>
                <a:effectLst/>
                <a:latin typeface="Times New Roman" panose="02020603050405020304" pitchFamily="18" charset="0"/>
                <a:ea typeface="LMRoman10-Regular-Identity-H"/>
                <a:cs typeface="Times New Roman" panose="02020603050405020304" pitchFamily="18" charset="0"/>
              </a:rPr>
              <a:t> et al. (in prep) Using models to unravel causal mechanisms of the continuous maize penalty</a:t>
            </a:r>
            <a:endParaRPr lang="en-US" sz="18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457200">
              <a:lnSpc>
                <a:spcPct val="107000"/>
              </a:lnSpc>
              <a:spcBef>
                <a:spcPts val="0"/>
              </a:spcBef>
              <a:spcAft>
                <a:spcPts val="800"/>
              </a:spcAft>
              <a:buNone/>
            </a:pPr>
            <a:r>
              <a:rPr lang="en-US" sz="1800" b="1" i="1" dirty="0">
                <a:effectLst/>
                <a:latin typeface="Times New Roman" panose="02020603050405020304" pitchFamily="18" charset="0"/>
                <a:ea typeface="LMRoman10-Regular-Identity-H"/>
                <a:cs typeface="Times New Roman" panose="02020603050405020304" pitchFamily="18" charset="0"/>
              </a:rPr>
              <a:t>Nichols</a:t>
            </a:r>
            <a:r>
              <a:rPr lang="en-US" sz="1800" i="1" dirty="0">
                <a:solidFill>
                  <a:schemeClr val="bg1"/>
                </a:solidFill>
                <a:effectLst/>
                <a:latin typeface="Times New Roman" panose="02020603050405020304" pitchFamily="18" charset="0"/>
                <a:ea typeface="LMRoman10-Regular-Identity-H"/>
                <a:cs typeface="Times New Roman" panose="02020603050405020304" pitchFamily="18" charset="0"/>
              </a:rPr>
              <a:t> &amp; </a:t>
            </a:r>
            <a:r>
              <a:rPr lang="en-US" sz="1800" i="1" dirty="0" err="1">
                <a:solidFill>
                  <a:schemeClr val="bg1"/>
                </a:solidFill>
                <a:effectLst/>
                <a:latin typeface="Times New Roman" panose="02020603050405020304" pitchFamily="18" charset="0"/>
                <a:ea typeface="LMRoman10-Regular-Identity-H"/>
                <a:cs typeface="Times New Roman" panose="02020603050405020304" pitchFamily="18" charset="0"/>
              </a:rPr>
              <a:t>MacKenzie</a:t>
            </a:r>
            <a:r>
              <a:rPr lang="en-US" sz="1800" i="1" dirty="0">
                <a:solidFill>
                  <a:schemeClr val="bg1"/>
                </a:solidFill>
                <a:effectLst/>
                <a:latin typeface="Times New Roman" panose="02020603050405020304" pitchFamily="18" charset="0"/>
                <a:ea typeface="LMRoman10-Regular-Identity-H"/>
                <a:cs typeface="Times New Roman" panose="02020603050405020304" pitchFamily="18" charset="0"/>
              </a:rPr>
              <a:t> (in prep) Decision analysis to target cover crop research priorities in Central Iowa</a:t>
            </a:r>
            <a:endParaRPr lang="en-US" sz="18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buNone/>
            </a:pPr>
            <a:r>
              <a:rPr lang="en-US" sz="1800" b="1" dirty="0">
                <a:effectLst/>
                <a:latin typeface="Times New Roman" panose="02020603050405020304" pitchFamily="18" charset="0"/>
                <a:ea typeface="LMRoman10-Regular-Identity-H"/>
                <a:cs typeface="Times New Roman" panose="02020603050405020304" pitchFamily="18" charset="0"/>
              </a:rPr>
              <a:t>Nichols</a:t>
            </a:r>
            <a:r>
              <a:rPr lang="en-US" sz="1800" dirty="0">
                <a:solidFill>
                  <a:schemeClr val="bg1"/>
                </a:solidFill>
                <a:effectLst/>
                <a:latin typeface="Times New Roman" panose="02020603050405020304" pitchFamily="18" charset="0"/>
                <a:ea typeface="LMRoman10-Regular-Identity-H"/>
                <a:cs typeface="Times New Roman" panose="02020603050405020304" pitchFamily="18" charset="0"/>
              </a:rPr>
              <a:t> et al. (in review) Winter cover cropping effects on soil water storage vary by site: Field measurements and a proposed causal model</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effectLst/>
                <a:latin typeface="Times New Roman" panose="02020603050405020304" pitchFamily="18" charset="0"/>
                <a:ea typeface="LMRoman10-Regular-Identity-H"/>
                <a:cs typeface="Times New Roman" panose="02020603050405020304" pitchFamily="18" charset="0"/>
              </a:rPr>
              <a:t>Nichols</a:t>
            </a:r>
            <a:r>
              <a:rPr lang="en-US" sz="1800" b="1" dirty="0">
                <a:solidFill>
                  <a:schemeClr val="bg1"/>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bg1"/>
                </a:solidFill>
                <a:effectLst/>
                <a:latin typeface="Times New Roman" panose="02020603050405020304" pitchFamily="18" charset="0"/>
                <a:ea typeface="LMRoman10-Regular-Identity-H"/>
                <a:cs typeface="Times New Roman" panose="02020603050405020304" pitchFamily="18" charset="0"/>
              </a:rPr>
              <a:t>et al. (2020). Effect of long-term cover-cropping on weed seedbanks. </a:t>
            </a:r>
            <a:r>
              <a:rPr lang="en-US" sz="1800" i="1" dirty="0">
                <a:solidFill>
                  <a:schemeClr val="bg1"/>
                </a:solidFill>
                <a:effectLst/>
                <a:latin typeface="Times New Roman" panose="02020603050405020304" pitchFamily="18" charset="0"/>
                <a:ea typeface="LMRoman10-Regular-Identity-H"/>
                <a:cs typeface="Times New Roman" panose="02020603050405020304" pitchFamily="18" charset="0"/>
              </a:rPr>
              <a:t>Frontiers in Agronomy</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effectLst/>
                <a:latin typeface="Times New Roman" panose="02020603050405020304" pitchFamily="18" charset="0"/>
                <a:ea typeface="LMRoman10-Regular-Identity-H"/>
                <a:cs typeface="Times New Roman" panose="02020603050405020304" pitchFamily="18" charset="0"/>
              </a:rPr>
              <a:t>Nichols</a:t>
            </a:r>
            <a:r>
              <a:rPr lang="en-US" sz="1800" b="1" dirty="0">
                <a:solidFill>
                  <a:schemeClr val="bg1"/>
                </a:solidFill>
                <a:effectLst/>
                <a:latin typeface="Times New Roman" panose="02020603050405020304" pitchFamily="18" charset="0"/>
                <a:ea typeface="LMRoman10-Regular-Identity-H"/>
                <a:cs typeface="Times New Roman" panose="02020603050405020304" pitchFamily="18" charset="0"/>
              </a:rPr>
              <a:t> </a:t>
            </a:r>
            <a:r>
              <a:rPr lang="en-US" sz="1800" dirty="0">
                <a:solidFill>
                  <a:schemeClr val="bg1"/>
                </a:solidFill>
                <a:effectLst/>
                <a:latin typeface="Times New Roman" panose="02020603050405020304" pitchFamily="18" charset="0"/>
                <a:ea typeface="LMRoman10-Regular-Identity-H"/>
                <a:cs typeface="Times New Roman" panose="02020603050405020304" pitchFamily="18" charset="0"/>
              </a:rPr>
              <a:t>et al. (2020) Cover crops and weed suppression in the U.S. Midwest: A meta‐analysis and modeling study. </a:t>
            </a:r>
            <a:r>
              <a:rPr lang="en-US" sz="1800" i="1" dirty="0">
                <a:solidFill>
                  <a:schemeClr val="bg1"/>
                </a:solidFill>
                <a:effectLst/>
                <a:latin typeface="Times New Roman" panose="02020603050405020304" pitchFamily="18" charset="0"/>
                <a:ea typeface="LMRoman10-Regular-Identity-H"/>
                <a:cs typeface="Times New Roman" panose="02020603050405020304" pitchFamily="18" charset="0"/>
              </a:rPr>
              <a:t>Agricultural and Environmental Letters</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dirty="0" err="1">
                <a:solidFill>
                  <a:schemeClr val="bg1"/>
                </a:solidFill>
                <a:effectLst/>
                <a:latin typeface="Times New Roman" panose="02020603050405020304" pitchFamily="18" charset="0"/>
                <a:ea typeface="LMRoman10-Regular-Identity-H"/>
                <a:cs typeface="Times New Roman" panose="02020603050405020304" pitchFamily="18" charset="0"/>
              </a:rPr>
              <a:t>Weisberger</a:t>
            </a:r>
            <a:r>
              <a:rPr lang="en-US" sz="1800" dirty="0">
                <a:solidFill>
                  <a:schemeClr val="bg1"/>
                </a:solidFill>
                <a:effectLst/>
                <a:latin typeface="Times New Roman" panose="02020603050405020304" pitchFamily="18" charset="0"/>
                <a:ea typeface="LMRoman10-Regular-Identity-H"/>
                <a:cs typeface="Times New Roman" panose="02020603050405020304" pitchFamily="18" charset="0"/>
              </a:rPr>
              <a:t>*, </a:t>
            </a:r>
            <a:r>
              <a:rPr lang="en-US" sz="1800" b="1" dirty="0">
                <a:effectLst/>
                <a:latin typeface="Times New Roman" panose="02020603050405020304" pitchFamily="18" charset="0"/>
                <a:ea typeface="LMRoman10-Regular-Identity-H"/>
                <a:cs typeface="Times New Roman" panose="02020603050405020304" pitchFamily="18" charset="0"/>
              </a:rPr>
              <a:t>Nichols </a:t>
            </a:r>
            <a:r>
              <a:rPr lang="en-US" sz="1800" b="1" dirty="0">
                <a:solidFill>
                  <a:schemeClr val="bg1"/>
                </a:solidFill>
                <a:effectLst/>
                <a:latin typeface="Times New Roman" panose="02020603050405020304" pitchFamily="18" charset="0"/>
                <a:ea typeface="LMRoman10-Regular-Identity-H"/>
                <a:cs typeface="Times New Roman" panose="02020603050405020304" pitchFamily="18" charset="0"/>
              </a:rPr>
              <a:t>*</a:t>
            </a:r>
            <a:r>
              <a:rPr lang="en-US" sz="1800" dirty="0">
                <a:solidFill>
                  <a:schemeClr val="bg1"/>
                </a:solidFill>
                <a:effectLst/>
                <a:latin typeface="Times New Roman" panose="02020603050405020304" pitchFamily="18" charset="0"/>
                <a:ea typeface="LMRoman10-Regular-Identity-H"/>
                <a:cs typeface="Times New Roman" panose="02020603050405020304" pitchFamily="18" charset="0"/>
              </a:rPr>
              <a:t>, Liebman (2019) Does diversifying crop rotations suppress weeds? A meta-analysis. </a:t>
            </a:r>
            <a:r>
              <a:rPr lang="en-US" sz="1800" i="1" dirty="0" err="1">
                <a:solidFill>
                  <a:schemeClr val="bg1"/>
                </a:solidFill>
                <a:effectLst/>
                <a:latin typeface="Times New Roman" panose="02020603050405020304" pitchFamily="18" charset="0"/>
                <a:ea typeface="LMRoman10-Regular-Identity-H"/>
                <a:cs typeface="Times New Roman" panose="02020603050405020304" pitchFamily="18" charset="0"/>
              </a:rPr>
              <a:t>PloS</a:t>
            </a:r>
            <a:r>
              <a:rPr lang="en-US" sz="1800" i="1" dirty="0">
                <a:solidFill>
                  <a:schemeClr val="bg1"/>
                </a:solidFill>
                <a:effectLst/>
                <a:latin typeface="Times New Roman" panose="02020603050405020304" pitchFamily="18" charset="0"/>
                <a:ea typeface="LMRoman10-Regular-Identity-H"/>
                <a:cs typeface="Times New Roman" panose="02020603050405020304" pitchFamily="18" charset="0"/>
              </a:rPr>
              <a:t> one</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600"/>
              </a:spcAft>
              <a:buNone/>
            </a:pPr>
            <a:r>
              <a:rPr lang="en-US" sz="1800" b="1" dirty="0">
                <a:effectLst/>
                <a:latin typeface="Times New Roman" panose="02020603050405020304" pitchFamily="18" charset="0"/>
                <a:ea typeface="LMRoman10-Regular-Identity-H"/>
                <a:cs typeface="Times New Roman" panose="02020603050405020304" pitchFamily="18" charset="0"/>
              </a:rPr>
              <a:t>Nichols</a:t>
            </a:r>
            <a:r>
              <a:rPr lang="en-US" sz="1800" dirty="0">
                <a:solidFill>
                  <a:schemeClr val="bg1"/>
                </a:solidFill>
                <a:effectLst/>
                <a:latin typeface="Times New Roman" panose="02020603050405020304" pitchFamily="18" charset="0"/>
                <a:ea typeface="LMRoman10-Regular-Identity-H"/>
                <a:cs typeface="Times New Roman" panose="02020603050405020304" pitchFamily="18" charset="0"/>
              </a:rPr>
              <a:t> et al. (2019) Maize root distributions strongly associated with water tables in Iowa, USA </a:t>
            </a:r>
            <a:r>
              <a:rPr lang="en-US" sz="1800" i="1" dirty="0">
                <a:solidFill>
                  <a:schemeClr val="bg1"/>
                </a:solidFill>
                <a:effectLst/>
                <a:latin typeface="Times New Roman" panose="02020603050405020304" pitchFamily="18" charset="0"/>
                <a:ea typeface="LMRoman10-Regular-Identity-H"/>
                <a:cs typeface="Times New Roman" panose="02020603050405020304" pitchFamily="18" charset="0"/>
              </a:rPr>
              <a:t>Plant and Soil</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457200"/>
            <a:endParaRPr lang="en-US" dirty="0">
              <a:solidFill>
                <a:schemeClr val="bg1"/>
              </a:solidFill>
            </a:endParaRPr>
          </a:p>
        </p:txBody>
      </p:sp>
      <p:sp>
        <p:nvSpPr>
          <p:cNvPr id="4" name="Content Placeholder 2">
            <a:extLst>
              <a:ext uri="{FF2B5EF4-FFF2-40B4-BE49-F238E27FC236}">
                <a16:creationId xmlns:a16="http://schemas.microsoft.com/office/drawing/2014/main" id="{0567B745-0C90-4843-8056-32CBE771387E}"/>
              </a:ext>
            </a:extLst>
          </p:cNvPr>
          <p:cNvSpPr txBox="1">
            <a:spLocks/>
          </p:cNvSpPr>
          <p:nvPr/>
        </p:nvSpPr>
        <p:spPr>
          <a:xfrm>
            <a:off x="6171461" y="1825625"/>
            <a:ext cx="53317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None/>
            </a:pPr>
            <a:r>
              <a:rPr lang="en-US" sz="1400" dirty="0">
                <a:solidFill>
                  <a:schemeClr val="bg1"/>
                </a:solidFill>
                <a:latin typeface="Times New Roman" panose="02020603050405020304" pitchFamily="18" charset="0"/>
                <a:ea typeface="LMRoman10-Regular-Identity-H"/>
                <a:cs typeface="Times New Roman" panose="02020603050405020304" pitchFamily="18" charset="0"/>
              </a:rPr>
              <a:t>Bird, </a:t>
            </a:r>
            <a:r>
              <a:rPr lang="en-US" sz="1400" b="1" dirty="0">
                <a:effectLst/>
                <a:latin typeface="Times New Roman" panose="02020603050405020304" pitchFamily="18" charset="0"/>
                <a:ea typeface="LMRoman10-Regular-Identity-H"/>
                <a:cs typeface="Times New Roman" panose="02020603050405020304" pitchFamily="18" charset="0"/>
              </a:rPr>
              <a:t>Nichols</a:t>
            </a:r>
            <a:r>
              <a:rPr lang="en-US" sz="1400" b="1" dirty="0">
                <a:solidFill>
                  <a:schemeClr val="bg1"/>
                </a:solidFill>
                <a:latin typeface="Times New Roman" panose="02020603050405020304" pitchFamily="18" charset="0"/>
                <a:ea typeface="LMRoman10-Regular-Identity-H"/>
                <a:cs typeface="Times New Roman" panose="02020603050405020304" pitchFamily="18" charset="0"/>
              </a:rPr>
              <a:t>, </a:t>
            </a:r>
            <a:r>
              <a:rPr lang="en-US" sz="1400" dirty="0">
                <a:solidFill>
                  <a:schemeClr val="bg1"/>
                </a:solidFill>
                <a:latin typeface="Times New Roman" panose="02020603050405020304" pitchFamily="18" charset="0"/>
                <a:ea typeface="LMRoman10-Regular-Identity-H"/>
                <a:cs typeface="Times New Roman" panose="02020603050405020304" pitchFamily="18" charset="0"/>
              </a:rPr>
              <a:t>et </a:t>
            </a:r>
            <a:r>
              <a:rPr lang="en-US" sz="1400" dirty="0">
                <a:solidFill>
                  <a:schemeClr val="bg1"/>
                </a:solidFill>
                <a:latin typeface="Times New Roman" panose="02020603050405020304" pitchFamily="18" charset="0"/>
                <a:cs typeface="Times New Roman" panose="02020603050405020304" pitchFamily="18" charset="0"/>
              </a:rPr>
              <a:t>al. (in review). Means, motive, and opportunity: A stakeholder analysis method to understand likelihood of action in food-energy-water systems. </a:t>
            </a:r>
            <a:r>
              <a:rPr lang="en-US" sz="1400" i="1" dirty="0">
                <a:solidFill>
                  <a:schemeClr val="bg1"/>
                </a:solidFill>
                <a:latin typeface="Times New Roman" panose="02020603050405020304" pitchFamily="18" charset="0"/>
                <a:cs typeface="Times New Roman" panose="02020603050405020304" pitchFamily="18" charset="0"/>
              </a:rPr>
              <a:t>Elementa</a:t>
            </a:r>
          </a:p>
          <a:p>
            <a:pPr marL="0" indent="0">
              <a:lnSpc>
                <a:spcPct val="107000"/>
              </a:lnSpc>
              <a:spcBef>
                <a:spcPts val="0"/>
              </a:spcBef>
              <a:spcAft>
                <a:spcPts val="800"/>
              </a:spcAft>
              <a:buNone/>
            </a:pPr>
            <a:r>
              <a:rPr lang="en-US" sz="1400" dirty="0" err="1">
                <a:solidFill>
                  <a:schemeClr val="bg1"/>
                </a:solidFill>
                <a:latin typeface="Times New Roman" panose="02020603050405020304" pitchFamily="18" charset="0"/>
                <a:ea typeface="LMRoman10-Regular-Identity-H"/>
                <a:cs typeface="Times New Roman" panose="02020603050405020304" pitchFamily="18" charset="0"/>
              </a:rPr>
              <a:t>Pasley</a:t>
            </a:r>
            <a:r>
              <a:rPr lang="en-US" sz="1400" dirty="0">
                <a:solidFill>
                  <a:schemeClr val="bg1"/>
                </a:solidFill>
                <a:latin typeface="Times New Roman" panose="02020603050405020304" pitchFamily="18" charset="0"/>
                <a:ea typeface="LMRoman10-Regular-Identity-H"/>
                <a:cs typeface="Times New Roman" panose="02020603050405020304" pitchFamily="18" charset="0"/>
              </a:rPr>
              <a:t>, </a:t>
            </a:r>
            <a:r>
              <a:rPr lang="en-US" sz="1400" b="1" dirty="0">
                <a:effectLst/>
                <a:latin typeface="Times New Roman" panose="02020603050405020304" pitchFamily="18" charset="0"/>
                <a:ea typeface="LMRoman10-Regular-Identity-H"/>
                <a:cs typeface="Times New Roman" panose="02020603050405020304" pitchFamily="18" charset="0"/>
              </a:rPr>
              <a:t>Nichols</a:t>
            </a:r>
            <a:r>
              <a:rPr lang="en-US" sz="1400" b="1" dirty="0">
                <a:solidFill>
                  <a:schemeClr val="bg1"/>
                </a:solidFill>
                <a:latin typeface="Times New Roman" panose="02020603050405020304" pitchFamily="18" charset="0"/>
                <a:ea typeface="LMRoman10-Regular-Identity-H"/>
                <a:cs typeface="Times New Roman" panose="02020603050405020304" pitchFamily="18" charset="0"/>
              </a:rPr>
              <a:t>, </a:t>
            </a:r>
            <a:r>
              <a:rPr lang="en-US" sz="1400" dirty="0">
                <a:solidFill>
                  <a:schemeClr val="bg1"/>
                </a:solidFill>
                <a:latin typeface="Times New Roman" panose="02020603050405020304" pitchFamily="18" charset="0"/>
                <a:ea typeface="LMRoman10-Regular-Identity-H"/>
                <a:cs typeface="Times New Roman" panose="02020603050405020304" pitchFamily="18" charset="0"/>
              </a:rPr>
              <a:t>et al. (2021). Rotating maize reduces the risk and rate of nitrate leaching. </a:t>
            </a:r>
            <a:r>
              <a:rPr lang="en-US" sz="1400" i="1" dirty="0">
                <a:solidFill>
                  <a:schemeClr val="bg1"/>
                </a:solidFill>
                <a:latin typeface="Times New Roman" panose="02020603050405020304" pitchFamily="18" charset="0"/>
                <a:ea typeface="LMRoman10-Regular-Identity-H"/>
                <a:cs typeface="Times New Roman" panose="02020603050405020304" pitchFamily="18" charset="0"/>
              </a:rPr>
              <a:t>Environmental Research Letters. </a:t>
            </a: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dirty="0" err="1">
                <a:solidFill>
                  <a:schemeClr val="bg1"/>
                </a:solidFill>
                <a:latin typeface="Times New Roman" panose="02020603050405020304" pitchFamily="18" charset="0"/>
                <a:ea typeface="LMRoman10-Regular-Identity-H"/>
                <a:cs typeface="Times New Roman" panose="02020603050405020304" pitchFamily="18" charset="0"/>
              </a:rPr>
              <a:t>Archontoulis</a:t>
            </a:r>
            <a:r>
              <a:rPr lang="en-US" sz="1400" dirty="0">
                <a:solidFill>
                  <a:schemeClr val="bg1"/>
                </a:solidFill>
                <a:latin typeface="Times New Roman" panose="02020603050405020304" pitchFamily="18" charset="0"/>
                <a:ea typeface="LMRoman10-Regular-Identity-H"/>
                <a:cs typeface="Times New Roman" panose="02020603050405020304" pitchFamily="18" charset="0"/>
              </a:rPr>
              <a:t>, Castellano, Licht, </a:t>
            </a:r>
            <a:r>
              <a:rPr lang="en-US" sz="1400" b="1" dirty="0">
                <a:effectLst/>
                <a:latin typeface="Times New Roman" panose="02020603050405020304" pitchFamily="18" charset="0"/>
                <a:ea typeface="LMRoman10-Regular-Identity-H"/>
                <a:cs typeface="Times New Roman" panose="02020603050405020304" pitchFamily="18" charset="0"/>
              </a:rPr>
              <a:t>Nichols</a:t>
            </a:r>
            <a:r>
              <a:rPr lang="en-US" sz="1400" dirty="0">
                <a:solidFill>
                  <a:schemeClr val="bg1"/>
                </a:solidFill>
                <a:latin typeface="Times New Roman" panose="02020603050405020304" pitchFamily="18" charset="0"/>
                <a:ea typeface="LMRoman10-Regular-Identity-H"/>
                <a:cs typeface="Times New Roman" panose="02020603050405020304" pitchFamily="18" charset="0"/>
              </a:rPr>
              <a:t>, et al. (2020) Predicting crop yields and soil-plant nitrogen dynamics in the US Corn Belt. </a:t>
            </a:r>
            <a:r>
              <a:rPr lang="en-US" sz="1400" i="1" dirty="0">
                <a:solidFill>
                  <a:schemeClr val="bg1"/>
                </a:solidFill>
                <a:latin typeface="Times New Roman" panose="02020603050405020304" pitchFamily="18" charset="0"/>
                <a:ea typeface="LMRoman10-Regular-Identity-H"/>
                <a:cs typeface="Times New Roman" panose="02020603050405020304" pitchFamily="18" charset="0"/>
              </a:rPr>
              <a:t>Crop Science</a:t>
            </a: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dirty="0">
                <a:solidFill>
                  <a:schemeClr val="bg1"/>
                </a:solidFill>
                <a:latin typeface="Times New Roman" panose="02020603050405020304" pitchFamily="18" charset="0"/>
                <a:ea typeface="LMRoman10-Regular-Identity-H"/>
                <a:cs typeface="Times New Roman" panose="02020603050405020304" pitchFamily="18" charset="0"/>
              </a:rPr>
              <a:t>Liebman &amp; </a:t>
            </a:r>
            <a:r>
              <a:rPr lang="en-US" sz="1400" b="1" dirty="0">
                <a:effectLst/>
                <a:latin typeface="Times New Roman" panose="02020603050405020304" pitchFamily="18" charset="0"/>
                <a:ea typeface="LMRoman10-Regular-Identity-H"/>
                <a:cs typeface="Times New Roman" panose="02020603050405020304" pitchFamily="18" charset="0"/>
              </a:rPr>
              <a:t>Nichols</a:t>
            </a:r>
            <a:r>
              <a:rPr lang="en-US" sz="1400" b="1" dirty="0">
                <a:solidFill>
                  <a:schemeClr val="bg1"/>
                </a:solidFill>
                <a:latin typeface="Times New Roman" panose="02020603050405020304" pitchFamily="18" charset="0"/>
                <a:ea typeface="LMRoman10-Regular-Identity-H"/>
                <a:cs typeface="Times New Roman" panose="02020603050405020304" pitchFamily="18" charset="0"/>
              </a:rPr>
              <a:t> </a:t>
            </a:r>
            <a:r>
              <a:rPr lang="en-US" sz="1400" dirty="0">
                <a:solidFill>
                  <a:schemeClr val="bg1"/>
                </a:solidFill>
                <a:latin typeface="Times New Roman" panose="02020603050405020304" pitchFamily="18" charset="0"/>
                <a:ea typeface="LMRoman10-Regular-Identity-H"/>
                <a:cs typeface="Times New Roman" panose="02020603050405020304" pitchFamily="18" charset="0"/>
              </a:rPr>
              <a:t>(2020) Cropping system redesign for improved weed management: A modeling approach illustrated with giant ragweed (Ambrosia </a:t>
            </a:r>
            <a:r>
              <a:rPr lang="en-US" sz="1400" dirty="0" err="1">
                <a:solidFill>
                  <a:schemeClr val="bg1"/>
                </a:solidFill>
                <a:latin typeface="Times New Roman" panose="02020603050405020304" pitchFamily="18" charset="0"/>
                <a:ea typeface="LMRoman10-Regular-Identity-H"/>
                <a:cs typeface="Times New Roman" panose="02020603050405020304" pitchFamily="18" charset="0"/>
              </a:rPr>
              <a:t>trifida</a:t>
            </a:r>
            <a:r>
              <a:rPr lang="en-US" sz="1400" dirty="0">
                <a:solidFill>
                  <a:schemeClr val="bg1"/>
                </a:solidFill>
                <a:latin typeface="Times New Roman" panose="02020603050405020304" pitchFamily="18" charset="0"/>
                <a:ea typeface="LMRoman10-Regular-Identity-H"/>
                <a:cs typeface="Times New Roman" panose="02020603050405020304" pitchFamily="18" charset="0"/>
              </a:rPr>
              <a:t>). </a:t>
            </a:r>
            <a:r>
              <a:rPr lang="en-US" sz="1400" i="1" dirty="0">
                <a:solidFill>
                  <a:schemeClr val="bg1"/>
                </a:solidFill>
                <a:latin typeface="Times New Roman" panose="02020603050405020304" pitchFamily="18" charset="0"/>
                <a:ea typeface="LMRoman10-Regular-Identity-H"/>
                <a:cs typeface="Times New Roman" panose="02020603050405020304" pitchFamily="18" charset="0"/>
              </a:rPr>
              <a:t>Agronomy</a:t>
            </a: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600"/>
              </a:spcAft>
              <a:buNone/>
            </a:pPr>
            <a:r>
              <a:rPr lang="en-US" sz="1400" dirty="0">
                <a:solidFill>
                  <a:schemeClr val="bg1"/>
                </a:solidFill>
                <a:latin typeface="Times New Roman" panose="02020603050405020304" pitchFamily="18" charset="0"/>
                <a:ea typeface="LMRoman10-Regular-Identity-H"/>
                <a:cs typeface="Times New Roman" panose="02020603050405020304" pitchFamily="18" charset="0"/>
              </a:rPr>
              <a:t>Martinez-Feria, </a:t>
            </a:r>
            <a:r>
              <a:rPr lang="en-US" sz="1400" b="1" dirty="0">
                <a:effectLst/>
                <a:latin typeface="Times New Roman" panose="02020603050405020304" pitchFamily="18" charset="0"/>
                <a:ea typeface="LMRoman10-Regular-Identity-H"/>
                <a:cs typeface="Times New Roman" panose="02020603050405020304" pitchFamily="18" charset="0"/>
              </a:rPr>
              <a:t>Nichols</a:t>
            </a:r>
            <a:r>
              <a:rPr lang="en-US" sz="1400" dirty="0">
                <a:solidFill>
                  <a:schemeClr val="bg1"/>
                </a:solidFill>
                <a:latin typeface="Times New Roman" panose="02020603050405020304" pitchFamily="18" charset="0"/>
                <a:ea typeface="LMRoman10-Regular-Identity-H"/>
                <a:cs typeface="Times New Roman" panose="02020603050405020304" pitchFamily="18" charset="0"/>
              </a:rPr>
              <a:t>, et al. (2019) Can multi-strategy management stabilize nitrate leaching under increasing rainfall? </a:t>
            </a:r>
            <a:r>
              <a:rPr lang="en-US" sz="1400" i="1" dirty="0">
                <a:solidFill>
                  <a:schemeClr val="bg1"/>
                </a:solidFill>
                <a:latin typeface="Times New Roman" panose="02020603050405020304" pitchFamily="18" charset="0"/>
                <a:ea typeface="LMRoman10-Regular-Identity-H"/>
                <a:cs typeface="Times New Roman" panose="02020603050405020304" pitchFamily="18" charset="0"/>
              </a:rPr>
              <a:t>Environmental Research Letters</a:t>
            </a: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400" dirty="0">
              <a:solidFill>
                <a:schemeClr val="bg1"/>
              </a:solidFill>
            </a:endParaRPr>
          </a:p>
        </p:txBody>
      </p:sp>
    </p:spTree>
    <p:extLst>
      <p:ext uri="{BB962C8B-B14F-4D97-AF65-F5344CB8AC3E}">
        <p14:creationId xmlns:p14="http://schemas.microsoft.com/office/powerpoint/2010/main" val="3491954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Tree>
    <p:extLst>
      <p:ext uri="{BB962C8B-B14F-4D97-AF65-F5344CB8AC3E}">
        <p14:creationId xmlns:p14="http://schemas.microsoft.com/office/powerpoint/2010/main" val="2519107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Tree>
    <p:extLst>
      <p:ext uri="{BB962C8B-B14F-4D97-AF65-F5344CB8AC3E}">
        <p14:creationId xmlns:p14="http://schemas.microsoft.com/office/powerpoint/2010/main" val="3955292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3" name="TextBox 2"/>
          <p:cNvSpPr txBox="1"/>
          <p:nvPr/>
        </p:nvSpPr>
        <p:spPr>
          <a:xfrm>
            <a:off x="2974437" y="2550762"/>
            <a:ext cx="7259542" cy="2308324"/>
          </a:xfrm>
          <a:prstGeom prst="rect">
            <a:avLst/>
          </a:prstGeom>
          <a:solidFill>
            <a:schemeClr val="bg2"/>
          </a:solidFill>
        </p:spPr>
        <p:txBody>
          <a:bodyPr wrap="square" rtlCol="0">
            <a:spAutoFit/>
          </a:bodyPr>
          <a:lstStyle/>
          <a:p>
            <a:pPr algn="ctr"/>
            <a:endParaRPr lang="en-US" sz="4800" dirty="0" smtClean="0"/>
          </a:p>
          <a:p>
            <a:pPr algn="ctr"/>
            <a:r>
              <a:rPr lang="en-US" sz="4800" dirty="0" smtClean="0"/>
              <a:t>What does the data say?</a:t>
            </a:r>
          </a:p>
          <a:p>
            <a:pPr algn="ctr"/>
            <a:endParaRPr lang="en-US" sz="4800" dirty="0"/>
          </a:p>
        </p:txBody>
      </p:sp>
    </p:spTree>
    <p:extLst>
      <p:ext uri="{BB962C8B-B14F-4D97-AF65-F5344CB8AC3E}">
        <p14:creationId xmlns:p14="http://schemas.microsoft.com/office/powerpoint/2010/main" val="3705667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359D-CA85-44BB-A8C9-0F240237E134}"/>
              </a:ext>
            </a:extLst>
          </p:cNvPr>
          <p:cNvSpPr>
            <a:spLocks noGrp="1"/>
          </p:cNvSpPr>
          <p:nvPr>
            <p:ph type="title"/>
          </p:nvPr>
        </p:nvSpPr>
        <p:spPr/>
        <p:txBody>
          <a:bodyPr/>
          <a:lstStyle/>
          <a:p>
            <a:endParaRPr lang="en-US" dirty="0"/>
          </a:p>
        </p:txBody>
      </p:sp>
      <p:pic>
        <p:nvPicPr>
          <p:cNvPr id="3" name="Picture 2"/>
          <p:cNvPicPr>
            <a:picLocks noChangeAspect="1"/>
          </p:cNvPicPr>
          <p:nvPr/>
        </p:nvPicPr>
        <p:blipFill>
          <a:blip r:embed="rId3">
            <a:duotone>
              <a:prstClr val="black"/>
              <a:schemeClr val="tx2">
                <a:tint val="45000"/>
                <a:satMod val="400000"/>
              </a:schemeClr>
            </a:duotone>
          </a:blip>
          <a:stretch>
            <a:fillRect/>
          </a:stretch>
        </p:blipFill>
        <p:spPr>
          <a:xfrm>
            <a:off x="6616919" y="2127902"/>
            <a:ext cx="2909404" cy="1159094"/>
          </a:xfrm>
          <a:prstGeom prst="rect">
            <a:avLst/>
          </a:prstGeom>
        </p:spPr>
      </p:pic>
      <p:grpSp>
        <p:nvGrpSpPr>
          <p:cNvPr id="8" name="Group 7"/>
          <p:cNvGrpSpPr/>
          <p:nvPr/>
        </p:nvGrpSpPr>
        <p:grpSpPr>
          <a:xfrm>
            <a:off x="1931286" y="1257514"/>
            <a:ext cx="2469261" cy="3043489"/>
            <a:chOff x="7343462" y="2254469"/>
            <a:chExt cx="2469261" cy="3043489"/>
          </a:xfrm>
        </p:grpSpPr>
        <p:pic>
          <p:nvPicPr>
            <p:cNvPr id="4" name="Picture 3"/>
            <p:cNvPicPr>
              <a:picLocks noChangeAspect="1"/>
            </p:cNvPicPr>
            <p:nvPr/>
          </p:nvPicPr>
          <p:blipFill>
            <a:blip r:embed="rId4">
              <a:duotone>
                <a:prstClr val="black"/>
                <a:schemeClr val="tx2">
                  <a:tint val="45000"/>
                  <a:satMod val="400000"/>
                </a:schemeClr>
              </a:duotone>
            </a:blip>
            <a:stretch>
              <a:fillRect/>
            </a:stretch>
          </p:blipFill>
          <p:spPr>
            <a:xfrm>
              <a:off x="7343462" y="2254469"/>
              <a:ext cx="1713661" cy="2238046"/>
            </a:xfrm>
            <a:prstGeom prst="rect">
              <a:avLst/>
            </a:prstGeom>
          </p:spPr>
        </p:pic>
        <p:pic>
          <p:nvPicPr>
            <p:cNvPr id="5" name="Picture 4"/>
            <p:cNvPicPr>
              <a:picLocks noChangeAspect="1"/>
            </p:cNvPicPr>
            <p:nvPr/>
          </p:nvPicPr>
          <p:blipFill>
            <a:blip r:embed="rId5">
              <a:duotone>
                <a:prstClr val="black"/>
                <a:schemeClr val="tx2">
                  <a:tint val="45000"/>
                  <a:satMod val="400000"/>
                </a:schemeClr>
              </a:duotone>
            </a:blip>
            <a:stretch>
              <a:fillRect/>
            </a:stretch>
          </p:blipFill>
          <p:spPr>
            <a:xfrm>
              <a:off x="7576563" y="2496131"/>
              <a:ext cx="1846536" cy="2395221"/>
            </a:xfrm>
            <a:prstGeom prst="rect">
              <a:avLst/>
            </a:prstGeom>
          </p:spPr>
        </p:pic>
        <p:pic>
          <p:nvPicPr>
            <p:cNvPr id="6" name="Picture 5"/>
            <p:cNvPicPr>
              <a:picLocks noChangeAspect="1"/>
            </p:cNvPicPr>
            <p:nvPr/>
          </p:nvPicPr>
          <p:blipFill>
            <a:blip r:embed="rId6">
              <a:duotone>
                <a:prstClr val="black"/>
                <a:schemeClr val="tx2">
                  <a:tint val="45000"/>
                  <a:satMod val="400000"/>
                </a:schemeClr>
              </a:duotone>
            </a:blip>
            <a:stretch>
              <a:fillRect/>
            </a:stretch>
          </p:blipFill>
          <p:spPr>
            <a:xfrm>
              <a:off x="7851227" y="2746863"/>
              <a:ext cx="1961496" cy="2551095"/>
            </a:xfrm>
            <a:prstGeom prst="rect">
              <a:avLst/>
            </a:prstGeom>
          </p:spPr>
        </p:pic>
      </p:grpSp>
      <p:pic>
        <p:nvPicPr>
          <p:cNvPr id="9" name="Picture 8"/>
          <p:cNvPicPr>
            <a:picLocks noChangeAspect="1"/>
          </p:cNvPicPr>
          <p:nvPr/>
        </p:nvPicPr>
        <p:blipFill rotWithShape="1">
          <a:blip r:embed="rId7" cstate="hqprint">
            <a:extLst>
              <a:ext uri="{28A0092B-C50C-407E-A947-70E740481C1C}">
                <a14:useLocalDpi xmlns:a14="http://schemas.microsoft.com/office/drawing/2010/main" val="0"/>
              </a:ext>
            </a:extLst>
          </a:blip>
          <a:srcRect l="28698" t="494" r="27050"/>
          <a:stretch/>
        </p:blipFill>
        <p:spPr>
          <a:xfrm>
            <a:off x="4854558" y="4003132"/>
            <a:ext cx="2482883" cy="2605418"/>
          </a:xfrm>
          <a:prstGeom prst="rect">
            <a:avLst/>
          </a:prstGeom>
        </p:spPr>
      </p:pic>
    </p:spTree>
    <p:extLst>
      <p:ext uri="{BB962C8B-B14F-4D97-AF65-F5344CB8AC3E}">
        <p14:creationId xmlns:p14="http://schemas.microsoft.com/office/powerpoint/2010/main" val="397217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spTree>
    <p:extLst>
      <p:ext uri="{BB962C8B-B14F-4D97-AF65-F5344CB8AC3E}">
        <p14:creationId xmlns:p14="http://schemas.microsoft.com/office/powerpoint/2010/main" val="1818969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CAA7D-2648-472A-AF35-02140FF1A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98" t="494" r="27050"/>
          <a:stretch/>
        </p:blipFill>
        <p:spPr>
          <a:xfrm>
            <a:off x="717893" y="932291"/>
            <a:ext cx="4895935" cy="513755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9132" y="1205015"/>
            <a:ext cx="6638558" cy="4352553"/>
          </a:xfrm>
          <a:prstGeom prst="rect">
            <a:avLst/>
          </a:prstGeom>
          <a:ln w="38100">
            <a:solidFill>
              <a:srgbClr val="FF4500"/>
            </a:solidFill>
          </a:ln>
        </p:spPr>
      </p:pic>
      <p:cxnSp>
        <p:nvCxnSpPr>
          <p:cNvPr id="9" name="Straight Arrow Connector 8"/>
          <p:cNvCxnSpPr/>
          <p:nvPr/>
        </p:nvCxnSpPr>
        <p:spPr>
          <a:xfrm flipV="1">
            <a:off x="2695492" y="1423283"/>
            <a:ext cx="3649649" cy="121655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63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histogram&#10;&#10;Description automatically generated">
            <a:extLst>
              <a:ext uri="{FF2B5EF4-FFF2-40B4-BE49-F238E27FC236}">
                <a16:creationId xmlns:a16="http://schemas.microsoft.com/office/drawing/2014/main" id="{847731AF-ACB3-4C48-9378-DA40D81EAF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4154" y="731314"/>
            <a:ext cx="10423082" cy="4802793"/>
          </a:xfrm>
        </p:spPr>
      </p:pic>
      <p:pic>
        <p:nvPicPr>
          <p:cNvPr id="13" name="Picture 12" descr="Chart&#10;&#10;Description automatically generated with medium confidence">
            <a:extLst>
              <a:ext uri="{FF2B5EF4-FFF2-40B4-BE49-F238E27FC236}">
                <a16:creationId xmlns:a16="http://schemas.microsoft.com/office/drawing/2014/main" id="{C5242F67-598B-493A-8C37-51C6E67A6B7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04872" y="4761010"/>
            <a:ext cx="3477989" cy="1872457"/>
          </a:xfrm>
          <a:prstGeom prst="rect">
            <a:avLst/>
          </a:prstGeom>
          <a:ln>
            <a:solidFill>
              <a:schemeClr val="tx2"/>
            </a:solidFill>
          </a:ln>
        </p:spPr>
      </p:pic>
    </p:spTree>
    <p:extLst>
      <p:ext uri="{BB962C8B-B14F-4D97-AF65-F5344CB8AC3E}">
        <p14:creationId xmlns:p14="http://schemas.microsoft.com/office/powerpoint/2010/main" val="3831793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67650" y="914399"/>
            <a:ext cx="7625059" cy="4936333"/>
          </a:xfrm>
        </p:spPr>
      </p:pic>
    </p:spTree>
    <p:extLst>
      <p:ext uri="{BB962C8B-B14F-4D97-AF65-F5344CB8AC3E}">
        <p14:creationId xmlns:p14="http://schemas.microsoft.com/office/powerpoint/2010/main" val="1212044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380593" y="1208580"/>
            <a:ext cx="6690898" cy="4606768"/>
            <a:chOff x="155575" y="-2819400"/>
            <a:chExt cx="8810625" cy="5886450"/>
          </a:xfrm>
        </p:grpSpPr>
        <p:pic>
          <p:nvPicPr>
            <p:cNvPr id="4" name="Picture 2" descr="Why Don&amp;#39;t More Women Fish? » LaDuc Tra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2819400"/>
              <a:ext cx="8810625" cy="5886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083948" y="2805440"/>
              <a:ext cx="3765775" cy="261609"/>
            </a:xfrm>
            <a:prstGeom prst="rect">
              <a:avLst/>
            </a:prstGeom>
          </p:spPr>
          <p:txBody>
            <a:bodyPr wrap="none">
              <a:spAutoFit/>
            </a:bodyPr>
            <a:lstStyle/>
            <a:p>
              <a:r>
                <a:rPr lang="en-US" sz="1100" dirty="0" smtClean="0">
                  <a:solidFill>
                    <a:schemeClr val="tx2"/>
                  </a:solidFill>
                </a:rPr>
                <a:t>Photo credit: https</a:t>
              </a:r>
              <a:r>
                <a:rPr lang="en-US" sz="1100" dirty="0">
                  <a:solidFill>
                    <a:schemeClr val="tx2"/>
                  </a:solidFill>
                </a:rPr>
                <a:t>://laductrading.com/why-dont-women-fish/</a:t>
              </a:r>
            </a:p>
          </p:txBody>
        </p:sp>
      </p:grpSp>
    </p:spTree>
    <p:extLst>
      <p:ext uri="{BB962C8B-B14F-4D97-AF65-F5344CB8AC3E}">
        <p14:creationId xmlns:p14="http://schemas.microsoft.com/office/powerpoint/2010/main" val="40370089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4F261C-AAA8-4B35-930E-E21D86473FA0}"/>
              </a:ext>
            </a:extLst>
          </p:cNvPr>
          <p:cNvSpPr>
            <a:spLocks noGrp="1"/>
          </p:cNvSpPr>
          <p:nvPr>
            <p:ph idx="1"/>
          </p:nvPr>
        </p:nvSpPr>
        <p:spPr/>
        <p:txBody>
          <a:bodyPr/>
          <a:lstStyle/>
          <a:p>
            <a:r>
              <a:rPr lang="en-US" dirty="0" smtClean="0"/>
              <a:t>Cold days</a:t>
            </a:r>
          </a:p>
          <a:p>
            <a:r>
              <a:rPr lang="en-US" dirty="0" smtClean="0"/>
              <a:t>Amount of rain before planting</a:t>
            </a:r>
          </a:p>
          <a:p>
            <a:endParaRPr lang="en-US" dirty="0"/>
          </a:p>
          <a:p>
            <a:r>
              <a:rPr lang="en-US" strike="sngStrike" dirty="0" smtClean="0"/>
              <a:t>Residue</a:t>
            </a:r>
            <a:endParaRPr lang="en-US" strike="sngStrike"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4116" t="21681" r="23710"/>
          <a:stretch/>
        </p:blipFill>
        <p:spPr>
          <a:xfrm>
            <a:off x="6448507" y="739471"/>
            <a:ext cx="4770783" cy="5371106"/>
          </a:xfrm>
          <a:prstGeom prst="rect">
            <a:avLst/>
          </a:prstGeom>
        </p:spPr>
      </p:pic>
    </p:spTree>
    <p:extLst>
      <p:ext uri="{BB962C8B-B14F-4D97-AF65-F5344CB8AC3E}">
        <p14:creationId xmlns:p14="http://schemas.microsoft.com/office/powerpoint/2010/main" val="333498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bg2"/>
                </a:solidFill>
              </a:rPr>
              <a:t>Longer rotations may benefit </a:t>
            </a:r>
            <a:r>
              <a:rPr lang="en-US" dirty="0"/>
              <a:t>corn roots</a:t>
            </a:r>
          </a:p>
          <a:p>
            <a:pPr marL="514350" indent="-514350">
              <a:buFont typeface="+mj-lt"/>
              <a:buAutoNum type="arabicPeriod"/>
            </a:pPr>
            <a:r>
              <a:rPr lang="en-US" dirty="0">
                <a:solidFill>
                  <a:schemeClr val="bg2"/>
                </a:solidFill>
              </a:rPr>
              <a:t>Rotating corn reduces the risk of </a:t>
            </a:r>
            <a:r>
              <a:rPr lang="en-US" dirty="0"/>
              <a:t>nitrate leaching</a:t>
            </a:r>
          </a:p>
          <a:p>
            <a:pPr marL="514350" indent="-514350">
              <a:buFont typeface="+mj-lt"/>
              <a:buAutoNum type="arabicPeriod"/>
            </a:pPr>
            <a:r>
              <a:rPr lang="en-US" dirty="0">
                <a:solidFill>
                  <a:schemeClr val="bg2"/>
                </a:solidFill>
              </a:rPr>
              <a:t>Cropping systems with more variation in </a:t>
            </a:r>
            <a:r>
              <a:rPr lang="en-US" dirty="0"/>
              <a:t>planting dates </a:t>
            </a:r>
            <a:r>
              <a:rPr lang="en-US" dirty="0">
                <a:solidFill>
                  <a:schemeClr val="bg2"/>
                </a:solidFill>
              </a:rPr>
              <a:t>have less weeds </a:t>
            </a:r>
          </a:p>
          <a:p>
            <a:pPr marL="514350" indent="-514350">
              <a:buFont typeface="+mj-lt"/>
              <a:buAutoNum type="arabicPeriod"/>
            </a:pPr>
            <a:r>
              <a:rPr lang="en-US" dirty="0">
                <a:solidFill>
                  <a:schemeClr val="bg2"/>
                </a:solidFill>
              </a:rPr>
              <a:t>Cover crops can effectively </a:t>
            </a:r>
            <a:r>
              <a:rPr lang="en-US" dirty="0"/>
              <a:t>complement herbicides</a:t>
            </a:r>
          </a:p>
          <a:p>
            <a:pPr marL="514350" indent="-514350">
              <a:buFont typeface="+mj-lt"/>
              <a:buAutoNum type="arabicPeriod"/>
            </a:pPr>
            <a:r>
              <a:rPr lang="en-US" dirty="0">
                <a:solidFill>
                  <a:schemeClr val="bg2"/>
                </a:solidFill>
              </a:rPr>
              <a:t>(Cover crop termination – corn planting) window is where producers are exposed to the </a:t>
            </a:r>
            <a:r>
              <a:rPr lang="en-US" dirty="0"/>
              <a:t>most risk</a:t>
            </a:r>
          </a:p>
        </p:txBody>
      </p:sp>
    </p:spTree>
    <p:extLst>
      <p:ext uri="{BB962C8B-B14F-4D97-AF65-F5344CB8AC3E}">
        <p14:creationId xmlns:p14="http://schemas.microsoft.com/office/powerpoint/2010/main" val="1693621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Tree>
    <p:extLst>
      <p:ext uri="{BB962C8B-B14F-4D97-AF65-F5344CB8AC3E}">
        <p14:creationId xmlns:p14="http://schemas.microsoft.com/office/powerpoint/2010/main" val="2653564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Tree>
    <p:extLst>
      <p:ext uri="{BB962C8B-B14F-4D97-AF65-F5344CB8AC3E}">
        <p14:creationId xmlns:p14="http://schemas.microsoft.com/office/powerpoint/2010/main" val="1383760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
        <p:nvSpPr>
          <p:cNvPr id="4" name="TextBox 3"/>
          <p:cNvSpPr txBox="1"/>
          <p:nvPr/>
        </p:nvSpPr>
        <p:spPr>
          <a:xfrm>
            <a:off x="5454647" y="1046106"/>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3" name="Cross 2"/>
          <p:cNvSpPr/>
          <p:nvPr/>
        </p:nvSpPr>
        <p:spPr>
          <a:xfrm rot="2700000">
            <a:off x="5478389" y="207097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94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
        <p:nvSpPr>
          <p:cNvPr id="4" name="TextBox 3"/>
          <p:cNvSpPr txBox="1"/>
          <p:nvPr/>
        </p:nvSpPr>
        <p:spPr>
          <a:xfrm>
            <a:off x="5454647" y="1046106"/>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3" name="Cross 2"/>
          <p:cNvSpPr/>
          <p:nvPr/>
        </p:nvSpPr>
        <p:spPr>
          <a:xfrm rot="2700000">
            <a:off x="5478389" y="207097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2700000">
            <a:off x="7282374" y="1340770"/>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p:cNvSpPr/>
          <p:nvPr/>
        </p:nvSpPr>
        <p:spPr>
          <a:xfrm rot="2700000">
            <a:off x="7282374" y="207213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2490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
        <p:nvSpPr>
          <p:cNvPr id="4" name="TextBox 3"/>
          <p:cNvSpPr txBox="1"/>
          <p:nvPr/>
        </p:nvSpPr>
        <p:spPr>
          <a:xfrm>
            <a:off x="5454647" y="1046106"/>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3" name="Cross 2"/>
          <p:cNvSpPr/>
          <p:nvPr/>
        </p:nvSpPr>
        <p:spPr>
          <a:xfrm rot="2700000">
            <a:off x="5478389" y="207097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2700000">
            <a:off x="7282374" y="1340770"/>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p:cNvSpPr/>
          <p:nvPr/>
        </p:nvSpPr>
        <p:spPr>
          <a:xfrm rot="2700000">
            <a:off x="7282374" y="207213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173697" y="1108941"/>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4" name="TextBox 13"/>
          <p:cNvSpPr txBox="1"/>
          <p:nvPr/>
        </p:nvSpPr>
        <p:spPr>
          <a:xfrm>
            <a:off x="8154824" y="1883142"/>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Tree>
    <p:extLst>
      <p:ext uri="{BB962C8B-B14F-4D97-AF65-F5344CB8AC3E}">
        <p14:creationId xmlns:p14="http://schemas.microsoft.com/office/powerpoint/2010/main" val="3471123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
        <p:nvSpPr>
          <p:cNvPr id="4" name="TextBox 3"/>
          <p:cNvSpPr txBox="1"/>
          <p:nvPr/>
        </p:nvSpPr>
        <p:spPr>
          <a:xfrm>
            <a:off x="5454647" y="1046106"/>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3" name="Cross 2"/>
          <p:cNvSpPr/>
          <p:nvPr/>
        </p:nvSpPr>
        <p:spPr>
          <a:xfrm rot="2700000">
            <a:off x="5478389" y="207097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2700000">
            <a:off x="7282374" y="1340770"/>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p:cNvSpPr/>
          <p:nvPr/>
        </p:nvSpPr>
        <p:spPr>
          <a:xfrm rot="2700000">
            <a:off x="7282374" y="207213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173697" y="1108941"/>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3" name="TextBox 12"/>
          <p:cNvSpPr txBox="1"/>
          <p:nvPr/>
        </p:nvSpPr>
        <p:spPr>
          <a:xfrm>
            <a:off x="9076411" y="1108941"/>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4" name="TextBox 13"/>
          <p:cNvSpPr txBox="1"/>
          <p:nvPr/>
        </p:nvSpPr>
        <p:spPr>
          <a:xfrm>
            <a:off x="8154824" y="1883142"/>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5" name="TextBox 14"/>
          <p:cNvSpPr txBox="1"/>
          <p:nvPr/>
        </p:nvSpPr>
        <p:spPr>
          <a:xfrm>
            <a:off x="9068750" y="1877949"/>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Tree>
    <p:extLst>
      <p:ext uri="{BB962C8B-B14F-4D97-AF65-F5344CB8AC3E}">
        <p14:creationId xmlns:p14="http://schemas.microsoft.com/office/powerpoint/2010/main" val="2538564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6" name="TextBox 5"/>
          <p:cNvSpPr txBox="1"/>
          <p:nvPr/>
        </p:nvSpPr>
        <p:spPr>
          <a:xfrm>
            <a:off x="1845229" y="1308838"/>
            <a:ext cx="9801240" cy="1477328"/>
          </a:xfrm>
          <a:prstGeom prst="rect">
            <a:avLst/>
          </a:prstGeom>
          <a:solidFill>
            <a:schemeClr val="accent1">
              <a:alpha val="40000"/>
            </a:schemeClr>
          </a:solidFill>
        </p:spPr>
        <p:txBody>
          <a:bodyPr wrap="square" rtlCol="0">
            <a:spAutoFit/>
          </a:bodyPr>
          <a:lstStyle/>
          <a:p>
            <a:endParaRPr lang="en-US" dirty="0" smtClean="0"/>
          </a:p>
          <a:p>
            <a:r>
              <a:rPr lang="en-US" b="1" dirty="0" smtClean="0">
                <a:solidFill>
                  <a:schemeClr val="tx2"/>
                </a:solidFill>
              </a:rPr>
              <a:t>Our dataset</a:t>
            </a:r>
          </a:p>
          <a:p>
            <a:endParaRPr lang="en-US" b="1" dirty="0">
              <a:solidFill>
                <a:schemeClr val="tx2"/>
              </a:solidFill>
            </a:endParaRPr>
          </a:p>
          <a:p>
            <a:r>
              <a:rPr lang="en-US" b="1" dirty="0" smtClean="0">
                <a:solidFill>
                  <a:schemeClr val="tx2"/>
                </a:solidFill>
              </a:rPr>
              <a:t>Other studies</a:t>
            </a:r>
          </a:p>
          <a:p>
            <a:endParaRPr lang="en-US" dirty="0"/>
          </a:p>
        </p:txBody>
      </p:sp>
      <p:sp>
        <p:nvSpPr>
          <p:cNvPr id="4" name="TextBox 3"/>
          <p:cNvSpPr txBox="1"/>
          <p:nvPr/>
        </p:nvSpPr>
        <p:spPr>
          <a:xfrm>
            <a:off x="5454647" y="1046106"/>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3" name="Cross 2"/>
          <p:cNvSpPr/>
          <p:nvPr/>
        </p:nvSpPr>
        <p:spPr>
          <a:xfrm rot="2700000">
            <a:off x="5478389" y="207097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2700000">
            <a:off x="7282374" y="1340770"/>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p:cNvSpPr/>
          <p:nvPr/>
        </p:nvSpPr>
        <p:spPr>
          <a:xfrm rot="2700000">
            <a:off x="7282374" y="2072138"/>
            <a:ext cx="699835" cy="699836"/>
          </a:xfrm>
          <a:prstGeom prst="plus">
            <a:avLst>
              <a:gd name="adj" fmla="val 4517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173697" y="1108941"/>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3" name="TextBox 12"/>
          <p:cNvSpPr txBox="1"/>
          <p:nvPr/>
        </p:nvSpPr>
        <p:spPr>
          <a:xfrm>
            <a:off x="9076411" y="1108941"/>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4" name="TextBox 13"/>
          <p:cNvSpPr txBox="1"/>
          <p:nvPr/>
        </p:nvSpPr>
        <p:spPr>
          <a:xfrm>
            <a:off x="8154824" y="1883142"/>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5" name="TextBox 14"/>
          <p:cNvSpPr txBox="1"/>
          <p:nvPr/>
        </p:nvSpPr>
        <p:spPr>
          <a:xfrm>
            <a:off x="9068750" y="1877949"/>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6" name="TextBox 15"/>
          <p:cNvSpPr txBox="1"/>
          <p:nvPr/>
        </p:nvSpPr>
        <p:spPr>
          <a:xfrm>
            <a:off x="9976507" y="1094482"/>
            <a:ext cx="747320" cy="1446550"/>
          </a:xfrm>
          <a:prstGeom prst="rect">
            <a:avLst/>
          </a:prstGeom>
          <a:noFill/>
        </p:spPr>
        <p:txBody>
          <a:bodyPr wrap="none" rtlCol="0">
            <a:spAutoFit/>
          </a:bodyPr>
          <a:lstStyle/>
          <a:p>
            <a:r>
              <a:rPr lang="en-US" sz="8800" dirty="0" smtClean="0">
                <a:solidFill>
                  <a:schemeClr val="tx2"/>
                </a:solidFill>
              </a:rPr>
              <a:t>~</a:t>
            </a:r>
            <a:endParaRPr lang="en-US" sz="8800" dirty="0">
              <a:solidFill>
                <a:schemeClr val="tx2"/>
              </a:solidFill>
            </a:endParaRPr>
          </a:p>
        </p:txBody>
      </p:sp>
      <p:sp>
        <p:nvSpPr>
          <p:cNvPr id="17" name="TextBox 16"/>
          <p:cNvSpPr txBox="1"/>
          <p:nvPr/>
        </p:nvSpPr>
        <p:spPr>
          <a:xfrm>
            <a:off x="10057574" y="1898357"/>
            <a:ext cx="540533" cy="1015663"/>
          </a:xfrm>
          <a:prstGeom prst="rect">
            <a:avLst/>
          </a:prstGeom>
          <a:noFill/>
        </p:spPr>
        <p:txBody>
          <a:bodyPr wrap="none" rtlCol="0">
            <a:spAutoFit/>
          </a:bodyPr>
          <a:lstStyle/>
          <a:p>
            <a:r>
              <a:rPr lang="en-US" sz="6000" dirty="0" smtClean="0">
                <a:solidFill>
                  <a:schemeClr val="tx2"/>
                </a:solidFill>
              </a:rPr>
              <a:t>?</a:t>
            </a:r>
            <a:endParaRPr lang="en-US" sz="6000" dirty="0">
              <a:solidFill>
                <a:schemeClr val="tx2"/>
              </a:solidFill>
            </a:endParaRPr>
          </a:p>
        </p:txBody>
      </p:sp>
    </p:spTree>
    <p:extLst>
      <p:ext uri="{BB962C8B-B14F-4D97-AF65-F5344CB8AC3E}">
        <p14:creationId xmlns:p14="http://schemas.microsoft.com/office/powerpoint/2010/main" val="16502360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Tree>
    <p:extLst>
      <p:ext uri="{BB962C8B-B14F-4D97-AF65-F5344CB8AC3E}">
        <p14:creationId xmlns:p14="http://schemas.microsoft.com/office/powerpoint/2010/main" val="1752581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A45D-E61A-430A-8664-3D3F433EE563}"/>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E0341AD-D68A-40A0-A09F-ADF2D71A2F0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759589" y="721494"/>
            <a:ext cx="8354568" cy="4351338"/>
          </a:xfrm>
        </p:spPr>
      </p:pic>
      <p:pic>
        <p:nvPicPr>
          <p:cNvPr id="7" name="Picture 6" descr="Chart, histogram&#10;&#10;Description automatically generated">
            <a:extLst>
              <a:ext uri="{FF2B5EF4-FFF2-40B4-BE49-F238E27FC236}">
                <a16:creationId xmlns:a16="http://schemas.microsoft.com/office/drawing/2014/main" id="{92DC6FB8-74BB-46D3-8747-3D3ED13C8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9" name="Picture 8" descr="Chart, histogram&#10;&#10;Description automatically generated">
            <a:extLst>
              <a:ext uri="{FF2B5EF4-FFF2-40B4-BE49-F238E27FC236}">
                <a16:creationId xmlns:a16="http://schemas.microsoft.com/office/drawing/2014/main" id="{98734EEC-58BB-4DB7-8073-A5294E2E7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11" name="Picture 10">
            <a:extLst>
              <a:ext uri="{FF2B5EF4-FFF2-40B4-BE49-F238E27FC236}">
                <a16:creationId xmlns:a16="http://schemas.microsoft.com/office/drawing/2014/main" id="{6856D67D-C9E6-4E76-B343-475352943A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sp>
        <p:nvSpPr>
          <p:cNvPr id="8" name="TextBox 7"/>
          <p:cNvSpPr txBox="1"/>
          <p:nvPr/>
        </p:nvSpPr>
        <p:spPr>
          <a:xfrm>
            <a:off x="2974437" y="2025844"/>
            <a:ext cx="7259542" cy="3046988"/>
          </a:xfrm>
          <a:prstGeom prst="rect">
            <a:avLst/>
          </a:prstGeom>
          <a:solidFill>
            <a:schemeClr val="bg2"/>
          </a:solidFill>
        </p:spPr>
        <p:txBody>
          <a:bodyPr wrap="square" rtlCol="0">
            <a:spAutoFit/>
          </a:bodyPr>
          <a:lstStyle/>
          <a:p>
            <a:pPr algn="ctr"/>
            <a:endParaRPr lang="en-US" sz="4800" dirty="0" smtClean="0"/>
          </a:p>
          <a:p>
            <a:pPr algn="ctr"/>
            <a:r>
              <a:rPr lang="en-US" sz="4800" dirty="0" smtClean="0"/>
              <a:t>Dynamically change the parameters?</a:t>
            </a:r>
          </a:p>
          <a:p>
            <a:pPr algn="ctr"/>
            <a:endParaRPr lang="en-US" sz="4800" dirty="0"/>
          </a:p>
        </p:txBody>
      </p:sp>
    </p:spTree>
    <p:extLst>
      <p:ext uri="{BB962C8B-B14F-4D97-AF65-F5344CB8AC3E}">
        <p14:creationId xmlns:p14="http://schemas.microsoft.com/office/powerpoint/2010/main" val="12745882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56D67D-C9E6-4E76-B343-475352943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89" y="721494"/>
            <a:ext cx="10972822" cy="5715012"/>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588" y="721494"/>
            <a:ext cx="10972823" cy="5715012"/>
          </a:xfrm>
          <a:prstGeom prst="rect">
            <a:avLst/>
          </a:prstGeom>
        </p:spPr>
      </p:pic>
    </p:spTree>
    <p:extLst>
      <p:ext uri="{BB962C8B-B14F-4D97-AF65-F5344CB8AC3E}">
        <p14:creationId xmlns:p14="http://schemas.microsoft.com/office/powerpoint/2010/main" val="449106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D5E0-FFE0-43AC-AD30-F4BF9516A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6DB97-927F-4D6D-B4B0-1B6AB3995256}"/>
              </a:ext>
            </a:extLst>
          </p:cNvPr>
          <p:cNvSpPr>
            <a:spLocks noGrp="1"/>
          </p:cNvSpPr>
          <p:nvPr>
            <p:ph idx="1"/>
          </p:nvPr>
        </p:nvSpPr>
        <p:spPr/>
        <p:txBody>
          <a:bodyPr/>
          <a:lstStyle/>
          <a:p>
            <a:pPr marL="514350" indent="-514350">
              <a:buFont typeface="+mj-lt"/>
              <a:buAutoNum type="arabicPeriod"/>
            </a:pPr>
            <a:r>
              <a:rPr lang="en-US" dirty="0">
                <a:solidFill>
                  <a:schemeClr val="accent2"/>
                </a:solidFill>
              </a:rPr>
              <a:t>Longer rotations may benefit corn roots</a:t>
            </a:r>
          </a:p>
          <a:p>
            <a:pPr marL="514350" indent="-514350">
              <a:buFont typeface="+mj-lt"/>
              <a:buAutoNum type="arabicPeriod"/>
            </a:pPr>
            <a:r>
              <a:rPr lang="en-US" dirty="0">
                <a:solidFill>
                  <a:schemeClr val="bg2"/>
                </a:solidFill>
              </a:rPr>
              <a:t>Rotating corn reduces the risk of nitrate leaching</a:t>
            </a:r>
          </a:p>
          <a:p>
            <a:pPr marL="514350" indent="-514350">
              <a:buFont typeface="+mj-lt"/>
              <a:buAutoNum type="arabicPeriod"/>
            </a:pPr>
            <a:r>
              <a:rPr lang="en-US" dirty="0">
                <a:solidFill>
                  <a:schemeClr val="bg2"/>
                </a:solidFill>
              </a:rPr>
              <a:t>Cropping systems with more variation in planting dates have less weeds </a:t>
            </a:r>
          </a:p>
          <a:p>
            <a:pPr marL="514350" indent="-514350">
              <a:buFont typeface="+mj-lt"/>
              <a:buAutoNum type="arabicPeriod"/>
            </a:pPr>
            <a:r>
              <a:rPr lang="en-US" dirty="0">
                <a:solidFill>
                  <a:schemeClr val="bg2"/>
                </a:solidFill>
              </a:rPr>
              <a:t>Cover crops can effectively complement herbicides</a:t>
            </a:r>
          </a:p>
          <a:p>
            <a:pPr marL="514350" indent="-514350">
              <a:buFont typeface="+mj-lt"/>
              <a:buAutoNum type="arabicPeriod"/>
            </a:pPr>
            <a:r>
              <a:rPr lang="en-US" dirty="0">
                <a:solidFill>
                  <a:schemeClr val="bg2"/>
                </a:solidFill>
              </a:rPr>
              <a:t>(Cover crop termination – corn planting) window is where producers are exposed to the most risk</a:t>
            </a:r>
          </a:p>
        </p:txBody>
      </p:sp>
    </p:spTree>
    <p:extLst>
      <p:ext uri="{BB962C8B-B14F-4D97-AF65-F5344CB8AC3E}">
        <p14:creationId xmlns:p14="http://schemas.microsoft.com/office/powerpoint/2010/main" val="17690369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2D738B4-8F10-43AC-AA80-63CD30D3EE49}"/>
              </a:ext>
            </a:extLst>
          </p:cNvPr>
          <p:cNvPicPr>
            <a:picLocks noGrp="1" noChangeAspect="1"/>
          </p:cNvPicPr>
          <p:nvPr>
            <p:ph sz="half" idx="1"/>
          </p:nvPr>
        </p:nvPicPr>
        <p:blipFill>
          <a:blip r:embed="rId3" cstate="hqprint">
            <a:extLst>
              <a:ext uri="{28A0092B-C50C-407E-A947-70E740481C1C}">
                <a14:useLocalDpi xmlns:a14="http://schemas.microsoft.com/office/drawing/2010/main" val="0"/>
              </a:ext>
            </a:extLst>
          </a:blip>
          <a:stretch>
            <a:fillRect/>
          </a:stretch>
        </p:blipFill>
        <p:spPr>
          <a:xfrm>
            <a:off x="520148" y="1320761"/>
            <a:ext cx="5181600" cy="3055188"/>
          </a:xfrm>
        </p:spPr>
      </p:pic>
      <p:sp>
        <p:nvSpPr>
          <p:cNvPr id="6" name="Content Placeholder 5">
            <a:extLst>
              <a:ext uri="{FF2B5EF4-FFF2-40B4-BE49-F238E27FC236}">
                <a16:creationId xmlns:a16="http://schemas.microsoft.com/office/drawing/2014/main" id="{86A6CC0A-EADE-44B5-A101-F40E1FD8C87A}"/>
              </a:ext>
            </a:extLst>
          </p:cNvPr>
          <p:cNvSpPr>
            <a:spLocks noGrp="1"/>
          </p:cNvSpPr>
          <p:nvPr>
            <p:ph sz="half" idx="2"/>
          </p:nvPr>
        </p:nvSpPr>
        <p:spPr/>
        <p:txBody>
          <a:bodyPr/>
          <a:lstStyle/>
          <a:p>
            <a:r>
              <a:rPr lang="en-US" dirty="0" smtClean="0"/>
              <a:t>Noise </a:t>
            </a:r>
            <a:r>
              <a:rPr lang="en-US" dirty="0"/>
              <a:t>from plot harvester</a:t>
            </a:r>
          </a:p>
          <a:p>
            <a:r>
              <a:rPr lang="en-US" dirty="0" smtClean="0"/>
              <a:t>Noise </a:t>
            </a:r>
            <a:r>
              <a:rPr lang="en-US" dirty="0"/>
              <a:t>between replicates</a:t>
            </a:r>
          </a:p>
          <a:p>
            <a:r>
              <a:rPr lang="en-US" dirty="0"/>
              <a:t>Noise from </a:t>
            </a:r>
            <a:r>
              <a:rPr lang="en-US" dirty="0" smtClean="0"/>
              <a:t>management</a:t>
            </a:r>
            <a:endParaRPr lang="en-US" dirty="0"/>
          </a:p>
          <a:p>
            <a:r>
              <a:rPr lang="en-US" dirty="0" smtClean="0"/>
              <a:t>…</a:t>
            </a:r>
            <a:endParaRPr lang="en-US" dirty="0"/>
          </a:p>
        </p:txBody>
      </p:sp>
    </p:spTree>
    <p:extLst>
      <p:ext uri="{BB962C8B-B14F-4D97-AF65-F5344CB8AC3E}">
        <p14:creationId xmlns:p14="http://schemas.microsoft.com/office/powerpoint/2010/main" val="36963721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r>
              <a:rPr lang="en-US" dirty="0" smtClean="0"/>
              <a:t>Maximum rooting depth </a:t>
            </a:r>
          </a:p>
          <a:p>
            <a:r>
              <a:rPr lang="en-US" dirty="0" smtClean="0"/>
              <a:t>Growth analysis</a:t>
            </a:r>
          </a:p>
          <a:p>
            <a:r>
              <a:rPr lang="en-US" dirty="0" smtClean="0"/>
              <a:t>Yield components</a:t>
            </a:r>
          </a:p>
          <a:p>
            <a:r>
              <a:rPr lang="en-US" dirty="0" smtClean="0"/>
              <a:t>Surface residue at planting</a:t>
            </a:r>
            <a:endParaRPr lang="en-US" dirty="0"/>
          </a:p>
        </p:txBody>
      </p:sp>
    </p:spTree>
    <p:extLst>
      <p:ext uri="{BB962C8B-B14F-4D97-AF65-F5344CB8AC3E}">
        <p14:creationId xmlns:p14="http://schemas.microsoft.com/office/powerpoint/2010/main" val="23279161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768221" y="1150884"/>
            <a:ext cx="6116919" cy="4337452"/>
          </a:xfrm>
          <a:prstGeom prst="rect">
            <a:avLst/>
          </a:prstGeom>
        </p:spPr>
      </p:pic>
      <p:grpSp>
        <p:nvGrpSpPr>
          <p:cNvPr id="1240" name="Group 1239"/>
          <p:cNvGrpSpPr/>
          <p:nvPr/>
        </p:nvGrpSpPr>
        <p:grpSpPr>
          <a:xfrm>
            <a:off x="552470" y="2991620"/>
            <a:ext cx="4474411" cy="655979"/>
            <a:chOff x="386955" y="3720665"/>
            <a:chExt cx="4474411" cy="655979"/>
          </a:xfrm>
        </p:grpSpPr>
        <p:pic>
          <p:nvPicPr>
            <p:cNvPr id="1128" name="Picture 11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233" name="Picture 12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34" name="Picture 12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235" name="Picture 12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grpSp>
        <p:nvGrpSpPr>
          <p:cNvPr id="1241" name="Group 1240"/>
          <p:cNvGrpSpPr/>
          <p:nvPr/>
        </p:nvGrpSpPr>
        <p:grpSpPr>
          <a:xfrm>
            <a:off x="545286" y="1944193"/>
            <a:ext cx="4633413" cy="655979"/>
            <a:chOff x="513756" y="2861055"/>
            <a:chExt cx="4633413" cy="655979"/>
          </a:xfrm>
        </p:grpSpPr>
        <p:pic>
          <p:nvPicPr>
            <p:cNvPr id="1236" name="Picture 12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1237" name="Picture 12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1238" name="Picture 12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1239" name="Picture 12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grpSp>
        <p:nvGrpSpPr>
          <p:cNvPr id="5" name="Group 4"/>
          <p:cNvGrpSpPr/>
          <p:nvPr/>
        </p:nvGrpSpPr>
        <p:grpSpPr>
          <a:xfrm>
            <a:off x="446262" y="4039047"/>
            <a:ext cx="4410804" cy="705277"/>
            <a:chOff x="322945" y="3869042"/>
            <a:chExt cx="4410804" cy="705277"/>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1980" y="3998869"/>
              <a:ext cx="1277298" cy="573955"/>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1713" y="3869042"/>
              <a:ext cx="1259573" cy="703782"/>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945" y="4121681"/>
              <a:ext cx="1249788" cy="451143"/>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671" y="3940280"/>
              <a:ext cx="1268078" cy="634039"/>
            </a:xfrm>
            <a:prstGeom prst="rect">
              <a:avLst/>
            </a:prstGeom>
          </p:spPr>
        </p:pic>
      </p:grpSp>
    </p:spTree>
    <p:extLst>
      <p:ext uri="{BB962C8B-B14F-4D97-AF65-F5344CB8AC3E}">
        <p14:creationId xmlns:p14="http://schemas.microsoft.com/office/powerpoint/2010/main" val="35561172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F93E4-6505-45E0-989E-48FD1AEA08A5}"/>
              </a:ext>
            </a:extLst>
          </p:cNvPr>
          <p:cNvSpPr>
            <a:spLocks noGrp="1"/>
          </p:cNvSpPr>
          <p:nvPr>
            <p:ph type="title"/>
          </p:nvPr>
        </p:nvSpPr>
        <p:spPr/>
        <p:txBody>
          <a:bodyPr/>
          <a:lstStyle/>
          <a:p>
            <a:r>
              <a:rPr lang="en-US" dirty="0"/>
              <a:t>Suite of field </a:t>
            </a:r>
            <a:r>
              <a:rPr lang="en-US" dirty="0" err="1"/>
              <a:t>msmts</a:t>
            </a:r>
            <a:endParaRPr lang="en-US" dirty="0"/>
          </a:p>
        </p:txBody>
      </p:sp>
      <p:sp>
        <p:nvSpPr>
          <p:cNvPr id="3" name="Content Placeholder 2">
            <a:extLst>
              <a:ext uri="{FF2B5EF4-FFF2-40B4-BE49-F238E27FC236}">
                <a16:creationId xmlns:a16="http://schemas.microsoft.com/office/drawing/2014/main" id="{67724F4B-BD4C-4925-94D3-7A808E02FA6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27922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E2BA1-77C8-4D09-86B2-372435939CEC}"/>
              </a:ext>
            </a:extLst>
          </p:cNvPr>
          <p:cNvSpPr>
            <a:spLocks noGrp="1"/>
          </p:cNvSpPr>
          <p:nvPr>
            <p:ph type="title"/>
          </p:nvPr>
        </p:nvSpPr>
        <p:spPr/>
        <p:txBody>
          <a:bodyPr/>
          <a:lstStyle/>
          <a:p>
            <a:r>
              <a:rPr lang="en-US" dirty="0"/>
              <a:t>Yields, root depth, root mass?</a:t>
            </a:r>
          </a:p>
        </p:txBody>
      </p:sp>
      <p:sp>
        <p:nvSpPr>
          <p:cNvPr id="3" name="Content Placeholder 2">
            <a:extLst>
              <a:ext uri="{FF2B5EF4-FFF2-40B4-BE49-F238E27FC236}">
                <a16:creationId xmlns:a16="http://schemas.microsoft.com/office/drawing/2014/main" id="{69D2367F-DAF7-43BA-871D-8F88666C945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46671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301081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3">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2456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5" name="Picture 4">
            <a:extLst>
              <a:ext uri="{FF2B5EF4-FFF2-40B4-BE49-F238E27FC236}">
                <a16:creationId xmlns:a16="http://schemas.microsoft.com/office/drawing/2014/main" id="{8015AAA5-37FE-4E32-A1EB-DC71DB37606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142" t="7009" r="3634" b="7369"/>
          <a:stretch/>
        </p:blipFill>
        <p:spPr>
          <a:xfrm>
            <a:off x="-1" y="3322585"/>
            <a:ext cx="4581939" cy="3535416"/>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4">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037652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duotone>
              <a:prstClr val="black"/>
              <a:schemeClr val="tx2">
                <a:tint val="45000"/>
                <a:satMod val="400000"/>
              </a:schemeClr>
            </a:duotone>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5" name="Picture 4">
            <a:extLst>
              <a:ext uri="{FF2B5EF4-FFF2-40B4-BE49-F238E27FC236}">
                <a16:creationId xmlns:a16="http://schemas.microsoft.com/office/drawing/2014/main" id="{8015AAA5-37FE-4E32-A1EB-DC71DB37606B}"/>
              </a:ext>
            </a:extLst>
          </p:cNvPr>
          <p:cNvPicPr>
            <a:picLocks noChangeAspect="1"/>
          </p:cNvPicPr>
          <p:nvPr/>
        </p:nvPicPr>
        <p:blipFill rotWithShape="1">
          <a:blip r:embed="rId3" cstate="hqprint">
            <a:duotone>
              <a:prstClr val="black"/>
              <a:schemeClr val="tx2">
                <a:tint val="45000"/>
                <a:satMod val="400000"/>
              </a:schemeClr>
            </a:duotone>
            <a:extLst>
              <a:ext uri="{28A0092B-C50C-407E-A947-70E740481C1C}">
                <a14:useLocalDpi xmlns:a14="http://schemas.microsoft.com/office/drawing/2010/main" val="0"/>
              </a:ext>
            </a:extLst>
          </a:blip>
          <a:srcRect l="13142" t="7009" r="3634" b="7369"/>
          <a:stretch/>
        </p:blipFill>
        <p:spPr>
          <a:xfrm>
            <a:off x="-1" y="3322585"/>
            <a:ext cx="4581939" cy="3535416"/>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4">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5"/>
          <a:stretch>
            <a:fillRect/>
          </a:stretch>
        </p:blipFill>
        <p:spPr>
          <a:xfrm>
            <a:off x="1513958" y="381662"/>
            <a:ext cx="4192841" cy="5641065"/>
          </a:xfrm>
          <a:prstGeom prst="rect">
            <a:avLst/>
          </a:prstGeom>
        </p:spPr>
      </p:pic>
    </p:spTree>
    <p:extLst>
      <p:ext uri="{BB962C8B-B14F-4D97-AF65-F5344CB8AC3E}">
        <p14:creationId xmlns:p14="http://schemas.microsoft.com/office/powerpoint/2010/main" val="14390264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duotone>
              <a:prstClr val="black"/>
              <a:schemeClr val="tx2">
                <a:tint val="45000"/>
                <a:satMod val="400000"/>
              </a:schemeClr>
            </a:duotone>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5" name="Picture 4">
            <a:extLst>
              <a:ext uri="{FF2B5EF4-FFF2-40B4-BE49-F238E27FC236}">
                <a16:creationId xmlns:a16="http://schemas.microsoft.com/office/drawing/2014/main" id="{8015AAA5-37FE-4E32-A1EB-DC71DB37606B}"/>
              </a:ext>
            </a:extLst>
          </p:cNvPr>
          <p:cNvPicPr>
            <a:picLocks noChangeAspect="1"/>
          </p:cNvPicPr>
          <p:nvPr/>
        </p:nvPicPr>
        <p:blipFill rotWithShape="1">
          <a:blip r:embed="rId3" cstate="hqprint">
            <a:duotone>
              <a:prstClr val="black"/>
              <a:schemeClr val="tx2">
                <a:tint val="45000"/>
                <a:satMod val="400000"/>
              </a:schemeClr>
            </a:duotone>
            <a:extLst>
              <a:ext uri="{28A0092B-C50C-407E-A947-70E740481C1C}">
                <a14:useLocalDpi xmlns:a14="http://schemas.microsoft.com/office/drawing/2010/main" val="0"/>
              </a:ext>
            </a:extLst>
          </a:blip>
          <a:srcRect l="13142" t="7009" r="3634" b="7369"/>
          <a:stretch/>
        </p:blipFill>
        <p:spPr>
          <a:xfrm>
            <a:off x="-1" y="3322585"/>
            <a:ext cx="4581939" cy="3535416"/>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5">
            <a:duotone>
              <a:prstClr val="black"/>
              <a:schemeClr val="tx2">
                <a:tint val="45000"/>
                <a:satMod val="400000"/>
              </a:schemeClr>
            </a:duotone>
          </a:blip>
          <a:stretch>
            <a:fillRect/>
          </a:stretch>
        </p:blipFill>
        <p:spPr>
          <a:xfrm>
            <a:off x="1513958" y="381662"/>
            <a:ext cx="4192841" cy="564106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1340" y="285752"/>
            <a:ext cx="4618120" cy="6073666"/>
          </a:xfrm>
          <a:prstGeom prst="rect">
            <a:avLst/>
          </a:prstGeom>
        </p:spPr>
      </p:pic>
    </p:spTree>
    <p:extLst>
      <p:ext uri="{BB962C8B-B14F-4D97-AF65-F5344CB8AC3E}">
        <p14:creationId xmlns:p14="http://schemas.microsoft.com/office/powerpoint/2010/main" val="3709200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E5F6-E9BE-4292-B9D4-B93B6B4312D8}"/>
              </a:ext>
            </a:extLst>
          </p:cNvPr>
          <p:cNvSpPr>
            <a:spLocks noGrp="1"/>
          </p:cNvSpPr>
          <p:nvPr>
            <p:ph type="title"/>
          </p:nvPr>
        </p:nvSpPr>
        <p:spPr/>
        <p:txBody>
          <a:bodyPr/>
          <a:lstStyle/>
          <a:p>
            <a:endParaRPr lang="en-US"/>
          </a:p>
        </p:txBody>
      </p:sp>
      <p:sp>
        <p:nvSpPr>
          <p:cNvPr id="21" name="Content Placeholder 20">
            <a:extLst>
              <a:ext uri="{FF2B5EF4-FFF2-40B4-BE49-F238E27FC236}">
                <a16:creationId xmlns:a16="http://schemas.microsoft.com/office/drawing/2014/main" id="{08C8D59C-B95F-4945-A0D4-94FA4EFF9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419098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hild sitting next to a large teddy bear&#10;&#10;Description automatically generated with medium confidence">
            <a:extLst>
              <a:ext uri="{FF2B5EF4-FFF2-40B4-BE49-F238E27FC236}">
                <a16:creationId xmlns:a16="http://schemas.microsoft.com/office/drawing/2014/main" id="{D6DD352F-7882-4068-8678-7E5FF2A4F02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695" t="-1" r="4030" b="-2"/>
          <a:stretch/>
        </p:blipFill>
        <p:spPr>
          <a:xfrm>
            <a:off x="0" y="0"/>
            <a:ext cx="4581939" cy="3937609"/>
          </a:xfrm>
          <a:prstGeom prst="rect">
            <a:avLst/>
          </a:prstGeom>
        </p:spPr>
      </p:pic>
      <p:pic>
        <p:nvPicPr>
          <p:cNvPr id="5" name="Picture 4">
            <a:extLst>
              <a:ext uri="{FF2B5EF4-FFF2-40B4-BE49-F238E27FC236}">
                <a16:creationId xmlns:a16="http://schemas.microsoft.com/office/drawing/2014/main" id="{8015AAA5-37FE-4E32-A1EB-DC71DB37606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142" t="7009" r="3634" b="7369"/>
          <a:stretch/>
        </p:blipFill>
        <p:spPr>
          <a:xfrm>
            <a:off x="-1" y="3322585"/>
            <a:ext cx="4581939" cy="3535416"/>
          </a:xfrm>
          <a:prstGeom prst="rect">
            <a:avLst/>
          </a:prstGeom>
        </p:spPr>
      </p:pic>
      <p:pic>
        <p:nvPicPr>
          <p:cNvPr id="6" name="Picture 5" descr="A person and person standing in front of a tent&#10;&#10;Description automatically generated with medium confidence">
            <a:extLst>
              <a:ext uri="{FF2B5EF4-FFF2-40B4-BE49-F238E27FC236}">
                <a16:creationId xmlns:a16="http://schemas.microsoft.com/office/drawing/2014/main" id="{70E52214-166C-4C7D-9E53-5D22E847F284}"/>
              </a:ext>
            </a:extLst>
          </p:cNvPr>
          <p:cNvPicPr>
            <a:picLocks noChangeAspect="1"/>
          </p:cNvPicPr>
          <p:nvPr/>
        </p:nvPicPr>
        <p:blipFill rotWithShape="1">
          <a:blip r:embed="rId4">
            <a:extLst>
              <a:ext uri="{28A0092B-C50C-407E-A947-70E740481C1C}">
                <a14:useLocalDpi xmlns:a14="http://schemas.microsoft.com/office/drawing/2010/main" val="0"/>
              </a:ext>
            </a:extLst>
          </a:blip>
          <a:srcRect l="4623" t="6144" r="17099" b="-3"/>
          <a:stretch/>
        </p:blipFill>
        <p:spPr>
          <a:xfrm>
            <a:off x="7897603" y="0"/>
            <a:ext cx="4294397" cy="6865648"/>
          </a:xfrm>
          <a:prstGeom prst="rect">
            <a:avLst/>
          </a:prstGeom>
        </p:spPr>
      </p:pic>
      <p:sp>
        <p:nvSpPr>
          <p:cNvPr id="2" name="AutoShape 2" descr="blob:https://www.icloud.com/9cb06caf-1dbe-47df-bce0-3c0f34bd1a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5"/>
          <a:stretch>
            <a:fillRect/>
          </a:stretch>
        </p:blipFill>
        <p:spPr>
          <a:xfrm>
            <a:off x="1513958" y="381662"/>
            <a:ext cx="4192841" cy="564106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1340" y="285752"/>
            <a:ext cx="4618120" cy="6073666"/>
          </a:xfrm>
          <a:prstGeom prst="rect">
            <a:avLst/>
          </a:prstGeom>
        </p:spPr>
      </p:pic>
    </p:spTree>
    <p:extLst>
      <p:ext uri="{BB962C8B-B14F-4D97-AF65-F5344CB8AC3E}">
        <p14:creationId xmlns:p14="http://schemas.microsoft.com/office/powerpoint/2010/main" val="7264216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r>
              <a:rPr lang="en-US" sz="4000" dirty="0" smtClean="0"/>
              <a:t>How can agriculture be done such that the farmer, their community, society, and the environment all benefit. </a:t>
            </a:r>
            <a:endParaRPr lang="en-US" sz="4000" dirty="0"/>
          </a:p>
        </p:txBody>
      </p:sp>
    </p:spTree>
    <p:extLst>
      <p:ext uri="{BB962C8B-B14F-4D97-AF65-F5344CB8AC3E}">
        <p14:creationId xmlns:p14="http://schemas.microsoft.com/office/powerpoint/2010/main" val="10868961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EDA8A2-80CF-48E9-8812-7EA193581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57" b="97089" l="1585" r="95413">
                        <a14:foregroundMark x1="26272" y1="28481" x2="26272" y2="28481"/>
                        <a14:foregroundMark x1="7089" y1="7595" x2="7089" y2="26203"/>
                        <a14:foregroundMark x1="7089" y1="26203" x2="11593" y2="28987"/>
                        <a14:foregroundMark x1="11593" y1="28987" x2="16597" y2="22278"/>
                        <a14:foregroundMark x1="16597" y1="22278" x2="11093" y2="7468"/>
                        <a14:foregroundMark x1="11093" y1="7468" x2="6172" y2="7722"/>
                        <a14:foregroundMark x1="7923" y1="27595" x2="14012" y2="78734"/>
                        <a14:foregroundMark x1="14012" y1="78734" x2="19766" y2="86329"/>
                        <a14:foregroundMark x1="19766" y1="86329" x2="29358" y2="74430"/>
                        <a14:foregroundMark x1="29358" y1="74430" x2="30108" y2="52532"/>
                        <a14:foregroundMark x1="30108" y1="52532" x2="23103" y2="23038"/>
                        <a14:foregroundMark x1="23103" y1="23038" x2="15013" y2="21519"/>
                        <a14:foregroundMark x1="20267" y1="5443" x2="70225" y2="19494"/>
                        <a14:foregroundMark x1="70225" y1="19494" x2="76063" y2="28861"/>
                        <a14:foregroundMark x1="76063" y1="28861" x2="79566" y2="41646"/>
                        <a14:foregroundMark x1="79566" y1="41646" x2="78315" y2="53291"/>
                        <a14:foregroundMark x1="78315" y1="53291" x2="75563" y2="61519"/>
                        <a14:foregroundMark x1="75563" y1="61519" x2="77648" y2="79747"/>
                        <a14:foregroundMark x1="77648" y1="79747" x2="72060" y2="83418"/>
                        <a14:foregroundMark x1="72060" y1="83418" x2="61218" y2="75443"/>
                        <a14:foregroundMark x1="61218" y1="75443" x2="47706" y2="81266"/>
                        <a14:foregroundMark x1="47706" y1="81266" x2="29858" y2="79114"/>
                        <a14:foregroundMark x1="29858" y1="79114" x2="21184" y2="81899"/>
                        <a14:foregroundMark x1="26105" y1="92278" x2="31943" y2="91899"/>
                        <a14:foregroundMark x1="31943" y1="91899" x2="50292" y2="94177"/>
                        <a14:foregroundMark x1="50292" y1="94177" x2="64387" y2="89747"/>
                        <a14:foregroundMark x1="64387" y1="89747" x2="69808" y2="85570"/>
                        <a14:foregroundMark x1="69808" y1="85570" x2="65471" y2="80380"/>
                        <a14:foregroundMark x1="65471" y1="80380" x2="28357" y2="81266"/>
                        <a14:foregroundMark x1="28357" y1="81266" x2="26355" y2="89114"/>
                        <a14:foregroundMark x1="26355" y1="89114" x2="29441" y2="91519"/>
                        <a14:foregroundMark x1="80400" y1="95190" x2="79566" y2="83291"/>
                        <a14:foregroundMark x1="90409" y1="58861" x2="93995" y2="45949"/>
                        <a14:foregroundMark x1="93995" y1="45949" x2="87073" y2="32152"/>
                        <a14:foregroundMark x1="96997" y1="47975" x2="95496" y2="56962"/>
                        <a14:foregroundMark x1="95496" y1="56962" x2="94579" y2="57595"/>
                        <a14:foregroundMark x1="79817" y1="5190" x2="80234" y2="13924"/>
                        <a14:foregroundMark x1="80234" y1="13924" x2="82569" y2="18101"/>
                        <a14:foregroundMark x1="86989" y1="28734" x2="94412" y2="40000"/>
                        <a14:foregroundMark x1="89324" y1="28861" x2="89324" y2="28861"/>
                        <a14:foregroundMark x1="89324" y1="28354" x2="84320" y2="25823"/>
                        <a14:foregroundMark x1="84320" y1="25823" x2="83153" y2="20886"/>
                        <a14:foregroundMark x1="82402" y1="8101" x2="80984" y2="12152"/>
                        <a14:foregroundMark x1="2168" y1="4557" x2="2168" y2="4557"/>
                        <a14:foregroundMark x1="1585" y1="25823" x2="1585" y2="25823"/>
                        <a14:foregroundMark x1="67223" y1="91899" x2="60550" y2="91266"/>
                        <a14:foregroundMark x1="60550" y1="91266" x2="58632" y2="92405"/>
                        <a14:foregroundMark x1="59716" y1="92405" x2="64637" y2="92405"/>
                        <a14:foregroundMark x1="64637" y1="92405" x2="75563" y2="88354"/>
                        <a14:foregroundMark x1="72227" y1="91899" x2="77731" y2="92025"/>
                        <a14:foregroundMark x1="77731" y1="92025" x2="77815" y2="93797"/>
                        <a14:foregroundMark x1="80817" y1="97089" x2="80317" y2="94430"/>
                        <a14:backgroundMark x1="61051" y1="97215" x2="67973" y2="98228"/>
                        <a14:backgroundMark x1="67973" y1="98228" x2="74979" y2="96709"/>
                        <a14:backgroundMark x1="74979" y1="96709" x2="75063" y2="96709"/>
                        <a14:backgroundMark x1="1001" y1="16456" x2="1001" y2="14177"/>
                        <a14:backgroundMark x1="917" y1="6456" x2="1001" y2="8481"/>
                        <a14:backgroundMark x1="48874" y1="1139" x2="52294" y2="633"/>
                        <a14:backgroundMark x1="62636" y1="759" x2="66055" y2="0"/>
                        <a14:backgroundMark x1="67139" y1="506" x2="69475" y2="506"/>
                      </a14:backgroundRemoval>
                    </a14:imgEffect>
                  </a14:imgLayer>
                </a14:imgProps>
              </a:ext>
            </a:extLst>
          </a:blip>
          <a:stretch>
            <a:fillRect/>
          </a:stretch>
        </p:blipFill>
        <p:spPr>
          <a:xfrm>
            <a:off x="1348933" y="198782"/>
            <a:ext cx="9805141" cy="6460435"/>
          </a:xfrm>
          <a:prstGeom prst="rect">
            <a:avLst/>
          </a:prstGeom>
        </p:spPr>
      </p:pic>
    </p:spTree>
    <p:extLst>
      <p:ext uri="{BB962C8B-B14F-4D97-AF65-F5344CB8AC3E}">
        <p14:creationId xmlns:p14="http://schemas.microsoft.com/office/powerpoint/2010/main" val="8135426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991269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4325" y="666750"/>
            <a:ext cx="11563350" cy="5524500"/>
          </a:xfrm>
          <a:prstGeom prst="rect">
            <a:avLst/>
          </a:prstGeom>
        </p:spPr>
      </p:pic>
      <p:sp>
        <p:nvSpPr>
          <p:cNvPr id="3" name="Rectangle 2"/>
          <p:cNvSpPr/>
          <p:nvPr/>
        </p:nvSpPr>
        <p:spPr>
          <a:xfrm>
            <a:off x="6389685" y="5760363"/>
            <a:ext cx="6096000" cy="430887"/>
          </a:xfrm>
          <a:prstGeom prst="rect">
            <a:avLst/>
          </a:prstGeom>
        </p:spPr>
        <p:txBody>
          <a:bodyPr>
            <a:spAutoFit/>
          </a:bodyPr>
          <a:lstStyle/>
          <a:p>
            <a:r>
              <a:rPr lang="en-US" sz="1100" dirty="0" smtClean="0">
                <a:solidFill>
                  <a:schemeClr val="tx2"/>
                </a:solidFill>
              </a:rPr>
              <a:t>Courtesy </a:t>
            </a:r>
            <a:r>
              <a:rPr lang="en-US" sz="1100" dirty="0">
                <a:solidFill>
                  <a:schemeClr val="tx2"/>
                </a:solidFill>
              </a:rPr>
              <a:t>of </a:t>
            </a:r>
            <a:r>
              <a:rPr lang="en-US" sz="1100" dirty="0" smtClean="0">
                <a:solidFill>
                  <a:schemeClr val="tx2"/>
                </a:solidFill>
              </a:rPr>
              <a:t>Laurie </a:t>
            </a:r>
            <a:r>
              <a:rPr lang="en-US" sz="1100" dirty="0" err="1" smtClean="0">
                <a:solidFill>
                  <a:schemeClr val="tx2"/>
                </a:solidFill>
              </a:rPr>
              <a:t>Nowatzke</a:t>
            </a:r>
            <a:endParaRPr lang="en-US" sz="1100" dirty="0">
              <a:solidFill>
                <a:schemeClr val="tx2"/>
              </a:solidFill>
            </a:endParaRPr>
          </a:p>
          <a:p>
            <a:r>
              <a:rPr lang="en-US" sz="1100" dirty="0">
                <a:solidFill>
                  <a:schemeClr val="tx2"/>
                </a:solidFill>
              </a:rPr>
              <a:t>Data Source: https://www.nass.usda.gov/Research_and_Science/Cropland/Release/index.php</a:t>
            </a:r>
          </a:p>
        </p:txBody>
      </p:sp>
    </p:spTree>
    <p:extLst>
      <p:ext uri="{BB962C8B-B14F-4D97-AF65-F5344CB8AC3E}">
        <p14:creationId xmlns:p14="http://schemas.microsoft.com/office/powerpoint/2010/main" val="18376730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33537" y="1467742"/>
            <a:ext cx="4874150" cy="3139321"/>
          </a:xfrm>
          <a:prstGeom prst="rect">
            <a:avLst/>
          </a:prstGeom>
        </p:spPr>
        <p:txBody>
          <a:bodyPr wrap="square">
            <a:spAutoFit/>
          </a:bodyPr>
          <a:lstStyle/>
          <a:p>
            <a:r>
              <a:rPr lang="en-US" dirty="0">
                <a:solidFill>
                  <a:schemeClr val="bg2">
                    <a:lumMod val="60000"/>
                    <a:lumOff val="40000"/>
                  </a:schemeClr>
                </a:solidFill>
                <a:latin typeface="Monday"/>
              </a:rPr>
              <a:t>However, one barrier to making crops that aren’t corn or soy a consistent reality on farms is lack of support for not only developing and adapting local varieties, but helping farmers establish them. In Europe, hybrid rye was developed by university researchers working with KWS. Tom </a:t>
            </a:r>
            <a:r>
              <a:rPr lang="en-US" dirty="0" err="1">
                <a:solidFill>
                  <a:schemeClr val="bg2">
                    <a:lumMod val="60000"/>
                    <a:lumOff val="40000"/>
                  </a:schemeClr>
                </a:solidFill>
                <a:latin typeface="Monday"/>
              </a:rPr>
              <a:t>Frantzen</a:t>
            </a:r>
            <a:r>
              <a:rPr lang="en-US" dirty="0">
                <a:solidFill>
                  <a:schemeClr val="bg2">
                    <a:lumMod val="60000"/>
                    <a:lumOff val="40000"/>
                  </a:schemeClr>
                </a:solidFill>
                <a:latin typeface="Monday"/>
              </a:rPr>
              <a:t> is thrilled that he has a new rotational crop, but concerned that it’s not based on homegrown science. </a:t>
            </a:r>
            <a:r>
              <a:rPr lang="en-US" dirty="0">
                <a:latin typeface="Monday"/>
              </a:rPr>
              <a:t>“Why isn’t this work being done in the Midwest?” </a:t>
            </a:r>
            <a:r>
              <a:rPr lang="en-US" dirty="0">
                <a:solidFill>
                  <a:schemeClr val="bg2">
                    <a:lumMod val="60000"/>
                    <a:lumOff val="40000"/>
                  </a:schemeClr>
                </a:solidFill>
                <a:latin typeface="Monday"/>
              </a:rPr>
              <a:t>he asks.</a:t>
            </a:r>
            <a:endParaRPr lang="en-US" dirty="0">
              <a:solidFill>
                <a:schemeClr val="bg2">
                  <a:lumMod val="60000"/>
                  <a:lumOff val="40000"/>
                </a:schemeClr>
              </a:solidFill>
            </a:endParaRPr>
          </a:p>
        </p:txBody>
      </p:sp>
      <p:grpSp>
        <p:nvGrpSpPr>
          <p:cNvPr id="6" name="Group 5"/>
          <p:cNvGrpSpPr/>
          <p:nvPr/>
        </p:nvGrpSpPr>
        <p:grpSpPr>
          <a:xfrm>
            <a:off x="263678" y="222637"/>
            <a:ext cx="6343856" cy="5176299"/>
            <a:chOff x="677146" y="1399430"/>
            <a:chExt cx="6343856" cy="5176299"/>
          </a:xfrm>
        </p:grpSpPr>
        <p:sp>
          <p:nvSpPr>
            <p:cNvPr id="5" name="Rectangle 4"/>
            <p:cNvSpPr/>
            <p:nvPr/>
          </p:nvSpPr>
          <p:spPr>
            <a:xfrm>
              <a:off x="677146" y="1399430"/>
              <a:ext cx="6343856" cy="5176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677146" y="1662991"/>
              <a:ext cx="6335994" cy="4897672"/>
            </a:xfrm>
            <a:prstGeom prst="rect">
              <a:avLst/>
            </a:prstGeom>
          </p:spPr>
        </p:pic>
        <p:sp>
          <p:nvSpPr>
            <p:cNvPr id="4" name="Rectangle 3"/>
            <p:cNvSpPr/>
            <p:nvPr/>
          </p:nvSpPr>
          <p:spPr>
            <a:xfrm>
              <a:off x="677146" y="1444719"/>
              <a:ext cx="6096000" cy="261610"/>
            </a:xfrm>
            <a:prstGeom prst="rect">
              <a:avLst/>
            </a:prstGeom>
          </p:spPr>
          <p:txBody>
            <a:bodyPr>
              <a:spAutoFit/>
            </a:bodyPr>
            <a:lstStyle/>
            <a:p>
              <a:r>
                <a:rPr lang="en-US" sz="1100" dirty="0">
                  <a:solidFill>
                    <a:schemeClr val="bg2"/>
                  </a:solidFill>
                </a:rPr>
                <a:t>https://civileats.com/2021/08/10/hybrid-rye-is-helping-farmers-fight-superweeds-without-herbicide/</a:t>
              </a:r>
            </a:p>
          </p:txBody>
        </p:sp>
      </p:grpSp>
    </p:spTree>
    <p:extLst>
      <p:ext uri="{BB962C8B-B14F-4D97-AF65-F5344CB8AC3E}">
        <p14:creationId xmlns:p14="http://schemas.microsoft.com/office/powerpoint/2010/main" val="39785124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33537" y="1467742"/>
            <a:ext cx="4874150" cy="1754326"/>
          </a:xfrm>
          <a:prstGeom prst="rect">
            <a:avLst/>
          </a:prstGeom>
        </p:spPr>
        <p:txBody>
          <a:bodyPr wrap="square">
            <a:spAutoFit/>
          </a:bodyPr>
          <a:lstStyle/>
          <a:p>
            <a:r>
              <a:rPr lang="en-US" smtClean="0">
                <a:solidFill>
                  <a:schemeClr val="bg2">
                    <a:lumMod val="60000"/>
                    <a:lumOff val="40000"/>
                  </a:schemeClr>
                </a:solidFill>
                <a:latin typeface="Monday"/>
              </a:rPr>
              <a:t>In </a:t>
            </a:r>
            <a:r>
              <a:rPr lang="en-US" dirty="0">
                <a:solidFill>
                  <a:schemeClr val="bg2">
                    <a:lumMod val="60000"/>
                    <a:lumOff val="40000"/>
                  </a:schemeClr>
                </a:solidFill>
                <a:latin typeface="Monday"/>
              </a:rPr>
              <a:t>Europe, hybrid rye was developed by university researchers working with KWS. Tom </a:t>
            </a:r>
            <a:r>
              <a:rPr lang="en-US" dirty="0" err="1">
                <a:solidFill>
                  <a:schemeClr val="bg2">
                    <a:lumMod val="60000"/>
                    <a:lumOff val="40000"/>
                  </a:schemeClr>
                </a:solidFill>
                <a:latin typeface="Monday"/>
              </a:rPr>
              <a:t>Frantzen</a:t>
            </a:r>
            <a:r>
              <a:rPr lang="en-US" dirty="0">
                <a:solidFill>
                  <a:schemeClr val="bg2">
                    <a:lumMod val="60000"/>
                    <a:lumOff val="40000"/>
                  </a:schemeClr>
                </a:solidFill>
                <a:latin typeface="Monday"/>
              </a:rPr>
              <a:t> is thrilled that he has a new rotational crop, but concerned that it’s not based on homegrown science. </a:t>
            </a:r>
            <a:r>
              <a:rPr lang="en-US" dirty="0">
                <a:latin typeface="Monday"/>
              </a:rPr>
              <a:t>“Why isn’t this work being done in the Midwest?” </a:t>
            </a:r>
            <a:r>
              <a:rPr lang="en-US" dirty="0">
                <a:solidFill>
                  <a:schemeClr val="bg2">
                    <a:lumMod val="60000"/>
                    <a:lumOff val="40000"/>
                  </a:schemeClr>
                </a:solidFill>
                <a:latin typeface="Monday"/>
              </a:rPr>
              <a:t>he asks.</a:t>
            </a:r>
            <a:endParaRPr lang="en-US" dirty="0">
              <a:solidFill>
                <a:schemeClr val="bg2">
                  <a:lumMod val="60000"/>
                  <a:lumOff val="40000"/>
                </a:schemeClr>
              </a:solidFill>
            </a:endParaRPr>
          </a:p>
        </p:txBody>
      </p:sp>
      <p:grpSp>
        <p:nvGrpSpPr>
          <p:cNvPr id="6" name="Group 5"/>
          <p:cNvGrpSpPr/>
          <p:nvPr/>
        </p:nvGrpSpPr>
        <p:grpSpPr>
          <a:xfrm>
            <a:off x="295483" y="556592"/>
            <a:ext cx="12051527" cy="6301408"/>
            <a:chOff x="677146" y="1399430"/>
            <a:chExt cx="12051527" cy="6301408"/>
          </a:xfrm>
        </p:grpSpPr>
        <p:sp>
          <p:nvSpPr>
            <p:cNvPr id="5" name="Rectangle 4"/>
            <p:cNvSpPr/>
            <p:nvPr/>
          </p:nvSpPr>
          <p:spPr>
            <a:xfrm>
              <a:off x="677146" y="1399430"/>
              <a:ext cx="6343856" cy="5176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677146" y="1662991"/>
              <a:ext cx="6335994" cy="4897672"/>
            </a:xfrm>
            <a:prstGeom prst="rect">
              <a:avLst/>
            </a:prstGeom>
          </p:spPr>
        </p:pic>
        <p:sp>
          <p:nvSpPr>
            <p:cNvPr id="4" name="Rectangle 3"/>
            <p:cNvSpPr/>
            <p:nvPr/>
          </p:nvSpPr>
          <p:spPr>
            <a:xfrm>
              <a:off x="6632673" y="7439228"/>
              <a:ext cx="6096000" cy="261610"/>
            </a:xfrm>
            <a:prstGeom prst="rect">
              <a:avLst/>
            </a:prstGeom>
          </p:spPr>
          <p:txBody>
            <a:bodyPr>
              <a:spAutoFit/>
            </a:bodyPr>
            <a:lstStyle/>
            <a:p>
              <a:r>
                <a:rPr lang="en-US" sz="1100" dirty="0">
                  <a:solidFill>
                    <a:schemeClr val="bg2"/>
                  </a:solidFill>
                </a:rPr>
                <a:t>https://civileats.com/2021/08/10/hybrid-rye-is-helping-farmers-fight-superweeds-without-herbicide/</a:t>
              </a:r>
            </a:p>
          </p:txBody>
        </p:sp>
      </p:grpSp>
    </p:spTree>
    <p:extLst>
      <p:ext uri="{BB962C8B-B14F-4D97-AF65-F5344CB8AC3E}">
        <p14:creationId xmlns:p14="http://schemas.microsoft.com/office/powerpoint/2010/main" val="21689102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1467157" y="151219"/>
            <a:ext cx="7783029" cy="583727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191251" y="859832"/>
            <a:ext cx="6858000" cy="51435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500188" y="1500188"/>
            <a:ext cx="6858000" cy="3857625"/>
          </a:xfrm>
          <a:prstGeom prst="rect">
            <a:avLst/>
          </a:prstGeom>
        </p:spPr>
      </p:pic>
    </p:spTree>
    <p:extLst>
      <p:ext uri="{BB962C8B-B14F-4D97-AF65-F5344CB8AC3E}">
        <p14:creationId xmlns:p14="http://schemas.microsoft.com/office/powerpoint/2010/main" val="8714031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7B00-A0C4-480B-AD82-8B4722418870}"/>
              </a:ext>
            </a:extLst>
          </p:cNvPr>
          <p:cNvSpPr>
            <a:spLocks noGrp="1"/>
          </p:cNvSpPr>
          <p:nvPr>
            <p:ph type="title"/>
          </p:nvPr>
        </p:nvSpPr>
        <p:spPr/>
        <p:txBody>
          <a:bodyPr/>
          <a:lstStyle/>
          <a:p>
            <a:endParaRPr lang="en-US"/>
          </a:p>
        </p:txBody>
      </p:sp>
      <p:pic>
        <p:nvPicPr>
          <p:cNvPr id="5" name="Content Placeholder 4" descr="A picture containing grass, sky, outdoor, field&#10;&#10;Description automatically generated">
            <a:extLst>
              <a:ext uri="{FF2B5EF4-FFF2-40B4-BE49-F238E27FC236}">
                <a16:creationId xmlns:a16="http://schemas.microsoft.com/office/drawing/2014/main" id="{3052F54B-1E50-4249-8B75-4D1DC54F100A}"/>
              </a:ext>
            </a:extLst>
          </p:cNvPr>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29848" t="36848" r="36804"/>
          <a:stretch/>
        </p:blipFill>
        <p:spPr>
          <a:xfrm>
            <a:off x="2196548" y="1292086"/>
            <a:ext cx="3329609" cy="4203505"/>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4505" y="1292086"/>
            <a:ext cx="3038723" cy="4203724"/>
          </a:xfrm>
          <a:prstGeom prst="rect">
            <a:avLst/>
          </a:prstGeom>
        </p:spPr>
      </p:pic>
    </p:spTree>
    <p:extLst>
      <p:ext uri="{BB962C8B-B14F-4D97-AF65-F5344CB8AC3E}">
        <p14:creationId xmlns:p14="http://schemas.microsoft.com/office/powerpoint/2010/main" val="37053736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914" y="0"/>
            <a:ext cx="10288402" cy="6858000"/>
          </a:xfrm>
          <a:prstGeom prst="rect">
            <a:avLst/>
          </a:prstGeom>
        </p:spPr>
      </p:pic>
    </p:spTree>
    <p:extLst>
      <p:ext uri="{BB962C8B-B14F-4D97-AF65-F5344CB8AC3E}">
        <p14:creationId xmlns:p14="http://schemas.microsoft.com/office/powerpoint/2010/main" val="2166507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1" name="Group 1240"/>
          <p:cNvGrpSpPr/>
          <p:nvPr/>
        </p:nvGrpSpPr>
        <p:grpSpPr>
          <a:xfrm>
            <a:off x="545286" y="1944193"/>
            <a:ext cx="4633413" cy="655979"/>
            <a:chOff x="513756" y="2861055"/>
            <a:chExt cx="4633413" cy="655979"/>
          </a:xfrm>
        </p:grpSpPr>
        <p:pic>
          <p:nvPicPr>
            <p:cNvPr id="1236" name="Picture 12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1237" name="Picture 12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1238" name="Picture 12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1239" name="Picture 12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pic>
        <p:nvPicPr>
          <p:cNvPr id="5" name="Picture 4" descr="Chart&#10;&#10;Description automatically generated">
            <a:extLst>
              <a:ext uri="{FF2B5EF4-FFF2-40B4-BE49-F238E27FC236}">
                <a16:creationId xmlns:a16="http://schemas.microsoft.com/office/drawing/2014/main" id="{91DF6ED3-A1D9-4B22-821A-3BC0BD3C7E1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371628" y="1534786"/>
            <a:ext cx="6752358" cy="3703964"/>
          </a:xfrm>
          <a:prstGeom prst="rect">
            <a:avLst/>
          </a:prstGeom>
        </p:spPr>
      </p:pic>
      <p:sp>
        <p:nvSpPr>
          <p:cNvPr id="2" name="Rectangle 1">
            <a:extLst>
              <a:ext uri="{FF2B5EF4-FFF2-40B4-BE49-F238E27FC236}">
                <a16:creationId xmlns:a16="http://schemas.microsoft.com/office/drawing/2014/main" id="{D2715BFA-D472-4512-A769-5D18D0DC971A}"/>
              </a:ext>
            </a:extLst>
          </p:cNvPr>
          <p:cNvSpPr/>
          <p:nvPr/>
        </p:nvSpPr>
        <p:spPr>
          <a:xfrm>
            <a:off x="8267701" y="1619250"/>
            <a:ext cx="3562350"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B645418-2994-4C5B-9D09-AB3F7B756FDF}"/>
              </a:ext>
            </a:extLst>
          </p:cNvPr>
          <p:cNvSpPr/>
          <p:nvPr/>
        </p:nvSpPr>
        <p:spPr>
          <a:xfrm>
            <a:off x="8458200" y="4987518"/>
            <a:ext cx="3371850" cy="241707"/>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8541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914" y="0"/>
            <a:ext cx="10288402"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914" y="0"/>
            <a:ext cx="10288402" cy="6858935"/>
          </a:xfrm>
          <a:prstGeom prst="rect">
            <a:avLst/>
          </a:prstGeom>
        </p:spPr>
      </p:pic>
    </p:spTree>
    <p:extLst>
      <p:ext uri="{BB962C8B-B14F-4D97-AF65-F5344CB8AC3E}">
        <p14:creationId xmlns:p14="http://schemas.microsoft.com/office/powerpoint/2010/main" val="35670556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914" y="0"/>
            <a:ext cx="10288402"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914" y="0"/>
            <a:ext cx="10288402" cy="6858935"/>
          </a:xfrm>
          <a:prstGeom prst="rect">
            <a:avLst/>
          </a:prstGeom>
        </p:spPr>
      </p:pic>
      <p:pic>
        <p:nvPicPr>
          <p:cNvPr id="4" name="Content Placeholder 3"/>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16403" t="19105" r="15996" b="5016"/>
          <a:stretch/>
        </p:blipFill>
        <p:spPr>
          <a:xfrm>
            <a:off x="1041914" y="-1"/>
            <a:ext cx="10288402" cy="6877879"/>
          </a:xfrm>
        </p:spPr>
      </p:pic>
    </p:spTree>
    <p:extLst>
      <p:ext uri="{BB962C8B-B14F-4D97-AF65-F5344CB8AC3E}">
        <p14:creationId xmlns:p14="http://schemas.microsoft.com/office/powerpoint/2010/main" val="22894801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06350" y="1491670"/>
            <a:ext cx="5801784" cy="4351338"/>
          </a:xfr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39362"/>
          <a:stretch/>
        </p:blipFill>
        <p:spPr>
          <a:xfrm>
            <a:off x="7215772" y="1588073"/>
            <a:ext cx="4269878" cy="415853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5482758" y="3990858"/>
            <a:ext cx="2588150" cy="1941113"/>
          </a:xfrm>
          <a:prstGeom prst="rect">
            <a:avLst/>
          </a:prstGeom>
        </p:spPr>
      </p:pic>
    </p:spTree>
    <p:extLst>
      <p:ext uri="{BB962C8B-B14F-4D97-AF65-F5344CB8AC3E}">
        <p14:creationId xmlns:p14="http://schemas.microsoft.com/office/powerpoint/2010/main" val="40611462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04662" y="2088018"/>
            <a:ext cx="2230005" cy="2054612"/>
          </a:xfrm>
        </p:spPr>
      </p:pic>
      <p:sp>
        <p:nvSpPr>
          <p:cNvPr id="5" name="TextBox 4"/>
          <p:cNvSpPr txBox="1"/>
          <p:nvPr/>
        </p:nvSpPr>
        <p:spPr>
          <a:xfrm>
            <a:off x="3372642" y="5508194"/>
            <a:ext cx="6097362" cy="369332"/>
          </a:xfrm>
          <a:prstGeom prst="rect">
            <a:avLst/>
          </a:prstGeom>
          <a:noFill/>
        </p:spPr>
        <p:txBody>
          <a:bodyPr wrap="square" rtlCol="0">
            <a:spAutoFit/>
          </a:bodyPr>
          <a:lstStyle/>
          <a:p>
            <a:r>
              <a:rPr lang="en-US" dirty="0" smtClean="0"/>
              <a:t>Henry A. Wallace Chair for Sustainable Agriculture</a:t>
            </a:r>
            <a:endParaRPr lang="en-US" dirty="0"/>
          </a:p>
        </p:txBody>
      </p:sp>
      <p:pic>
        <p:nvPicPr>
          <p:cNvPr id="1028" name="Picture 4" descr="National Science Foundation - Wikipedia"/>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383528" y="1874028"/>
            <a:ext cx="2633978" cy="26477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SDA awarding more than $2.8 million for pollinator protection - Garden  Center Magaz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3354" y="2463872"/>
            <a:ext cx="2609878" cy="14680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13690" y="4640746"/>
            <a:ext cx="2573653" cy="369332"/>
          </a:xfrm>
          <a:prstGeom prst="rect">
            <a:avLst/>
          </a:prstGeom>
          <a:noFill/>
        </p:spPr>
        <p:txBody>
          <a:bodyPr wrap="none" rtlCol="0">
            <a:spAutoFit/>
          </a:bodyPr>
          <a:lstStyle/>
          <a:p>
            <a:r>
              <a:rPr lang="en-US" dirty="0" err="1" smtClean="0"/>
              <a:t>DataFEWSion</a:t>
            </a:r>
            <a:r>
              <a:rPr lang="en-US" dirty="0" smtClean="0"/>
              <a:t> Traineeship</a:t>
            </a:r>
            <a:endParaRPr lang="en-US" dirty="0"/>
          </a:p>
        </p:txBody>
      </p:sp>
    </p:spTree>
    <p:extLst>
      <p:ext uri="{BB962C8B-B14F-4D97-AF65-F5344CB8AC3E}">
        <p14:creationId xmlns:p14="http://schemas.microsoft.com/office/powerpoint/2010/main" val="25539723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CF99-C3EF-408C-878E-8E0A32F8D5B2}"/>
              </a:ext>
            </a:extLst>
          </p:cNvPr>
          <p:cNvSpPr>
            <a:spLocks noGrp="1"/>
          </p:cNvSpPr>
          <p:nvPr>
            <p:ph type="title"/>
          </p:nvPr>
        </p:nvSpPr>
        <p:spPr/>
        <p:txBody>
          <a:bodyPr/>
          <a:lstStyle/>
          <a:p>
            <a:r>
              <a:rPr lang="en-US" dirty="0"/>
              <a:t>Extras</a:t>
            </a:r>
          </a:p>
        </p:txBody>
      </p:sp>
      <p:sp>
        <p:nvSpPr>
          <p:cNvPr id="3" name="Content Placeholder 2">
            <a:extLst>
              <a:ext uri="{FF2B5EF4-FFF2-40B4-BE49-F238E27FC236}">
                <a16:creationId xmlns:a16="http://schemas.microsoft.com/office/drawing/2014/main" id="{1383D86F-FD82-4DE6-9C03-8DDDD29553D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855013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92229" y="474859"/>
            <a:ext cx="3576920" cy="5791631"/>
          </a:xfrm>
        </p:spPr>
      </p:pic>
    </p:spTree>
    <p:extLst>
      <p:ext uri="{BB962C8B-B14F-4D97-AF65-F5344CB8AC3E}">
        <p14:creationId xmlns:p14="http://schemas.microsoft.com/office/powerpoint/2010/main" val="37372626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Group 146"/>
          <p:cNvGrpSpPr/>
          <p:nvPr/>
        </p:nvGrpSpPr>
        <p:grpSpPr>
          <a:xfrm>
            <a:off x="2916455" y="2098307"/>
            <a:ext cx="606391" cy="2319689"/>
            <a:chOff x="2916455" y="2098307"/>
            <a:chExt cx="606391" cy="2319689"/>
          </a:xfrm>
        </p:grpSpPr>
        <p:sp>
          <p:nvSpPr>
            <p:cNvPr id="148" name="Freeform 147"/>
            <p:cNvSpPr/>
            <p:nvPr/>
          </p:nvSpPr>
          <p:spPr>
            <a:xfrm>
              <a:off x="3108677" y="2319688"/>
              <a:ext cx="173538" cy="2098308"/>
            </a:xfrm>
            <a:custGeom>
              <a:avLst/>
              <a:gdLst>
                <a:gd name="connsiteX0" fmla="*/ 173538 w 173538"/>
                <a:gd name="connsiteY0" fmla="*/ 2098308 h 2098308"/>
                <a:gd name="connsiteX1" fmla="*/ 163912 w 173538"/>
                <a:gd name="connsiteY1" fmla="*/ 1694047 h 2098308"/>
                <a:gd name="connsiteX2" fmla="*/ 144662 w 173538"/>
                <a:gd name="connsiteY2" fmla="*/ 1530417 h 2098308"/>
                <a:gd name="connsiteX3" fmla="*/ 135037 w 173538"/>
                <a:gd name="connsiteY3" fmla="*/ 1424539 h 2098308"/>
                <a:gd name="connsiteX4" fmla="*/ 144662 w 173538"/>
                <a:gd name="connsiteY4" fmla="*/ 789272 h 2098308"/>
                <a:gd name="connsiteX5" fmla="*/ 163912 w 173538"/>
                <a:gd name="connsiteY5" fmla="*/ 654518 h 2098308"/>
                <a:gd name="connsiteX6" fmla="*/ 173538 w 173538"/>
                <a:gd name="connsiteY6" fmla="*/ 625643 h 2098308"/>
                <a:gd name="connsiteX7" fmla="*/ 163912 w 173538"/>
                <a:gd name="connsiteY7" fmla="*/ 519765 h 2098308"/>
                <a:gd name="connsiteX8" fmla="*/ 115786 w 173538"/>
                <a:gd name="connsiteY8" fmla="*/ 433137 h 2098308"/>
                <a:gd name="connsiteX9" fmla="*/ 96536 w 173538"/>
                <a:gd name="connsiteY9" fmla="*/ 394636 h 2098308"/>
                <a:gd name="connsiteX10" fmla="*/ 67660 w 173538"/>
                <a:gd name="connsiteY10" fmla="*/ 317634 h 2098308"/>
                <a:gd name="connsiteX11" fmla="*/ 58035 w 173538"/>
                <a:gd name="connsiteY11" fmla="*/ 269508 h 2098308"/>
                <a:gd name="connsiteX12" fmla="*/ 19534 w 173538"/>
                <a:gd name="connsiteY12" fmla="*/ 154005 h 2098308"/>
                <a:gd name="connsiteX13" fmla="*/ 283 w 173538"/>
                <a:gd name="connsiteY13" fmla="*/ 19251 h 2098308"/>
                <a:gd name="connsiteX14" fmla="*/ 283 w 173538"/>
                <a:gd name="connsiteY14" fmla="*/ 0 h 209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538" h="2098308">
                  <a:moveTo>
                    <a:pt x="173538" y="2098308"/>
                  </a:moveTo>
                  <a:cubicBezTo>
                    <a:pt x="170329" y="1963554"/>
                    <a:pt x="170757" y="1828665"/>
                    <a:pt x="163912" y="1694047"/>
                  </a:cubicBezTo>
                  <a:cubicBezTo>
                    <a:pt x="161123" y="1639198"/>
                    <a:pt x="150513" y="1585024"/>
                    <a:pt x="144662" y="1530417"/>
                  </a:cubicBezTo>
                  <a:cubicBezTo>
                    <a:pt x="140887" y="1495180"/>
                    <a:pt x="138245" y="1459832"/>
                    <a:pt x="135037" y="1424539"/>
                  </a:cubicBezTo>
                  <a:cubicBezTo>
                    <a:pt x="138245" y="1212783"/>
                    <a:pt x="139017" y="1000977"/>
                    <a:pt x="144662" y="789272"/>
                  </a:cubicBezTo>
                  <a:cubicBezTo>
                    <a:pt x="145556" y="755755"/>
                    <a:pt x="154523" y="692072"/>
                    <a:pt x="163912" y="654518"/>
                  </a:cubicBezTo>
                  <a:cubicBezTo>
                    <a:pt x="166373" y="644675"/>
                    <a:pt x="170329" y="635268"/>
                    <a:pt x="173538" y="625643"/>
                  </a:cubicBezTo>
                  <a:cubicBezTo>
                    <a:pt x="170329" y="590350"/>
                    <a:pt x="168924" y="554847"/>
                    <a:pt x="163912" y="519765"/>
                  </a:cubicBezTo>
                  <a:cubicBezTo>
                    <a:pt x="158588" y="482498"/>
                    <a:pt x="133424" y="468413"/>
                    <a:pt x="115786" y="433137"/>
                  </a:cubicBezTo>
                  <a:lnTo>
                    <a:pt x="96536" y="394636"/>
                  </a:lnTo>
                  <a:cubicBezTo>
                    <a:pt x="64608" y="235010"/>
                    <a:pt x="110150" y="430944"/>
                    <a:pt x="67660" y="317634"/>
                  </a:cubicBezTo>
                  <a:cubicBezTo>
                    <a:pt x="61916" y="302316"/>
                    <a:pt x="62003" y="285379"/>
                    <a:pt x="58035" y="269508"/>
                  </a:cubicBezTo>
                  <a:cubicBezTo>
                    <a:pt x="42038" y="205519"/>
                    <a:pt x="41541" y="209023"/>
                    <a:pt x="19534" y="154005"/>
                  </a:cubicBezTo>
                  <a:cubicBezTo>
                    <a:pt x="10199" y="97997"/>
                    <a:pt x="6307" y="79489"/>
                    <a:pt x="283" y="19251"/>
                  </a:cubicBezTo>
                  <a:cubicBezTo>
                    <a:pt x="-355" y="12866"/>
                    <a:pt x="283" y="6417"/>
                    <a:pt x="283" y="0"/>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9" name="Freeform 148"/>
            <p:cNvSpPr/>
            <p:nvPr/>
          </p:nvSpPr>
          <p:spPr>
            <a:xfrm>
              <a:off x="2916455" y="3734602"/>
              <a:ext cx="346509" cy="259882"/>
            </a:xfrm>
            <a:custGeom>
              <a:avLst/>
              <a:gdLst>
                <a:gd name="connsiteX0" fmla="*/ 346509 w 346509"/>
                <a:gd name="connsiteY0" fmla="*/ 259882 h 259882"/>
                <a:gd name="connsiteX1" fmla="*/ 308008 w 346509"/>
                <a:gd name="connsiteY1" fmla="*/ 211756 h 259882"/>
                <a:gd name="connsiteX2" fmla="*/ 288758 w 346509"/>
                <a:gd name="connsiteY2" fmla="*/ 182880 h 259882"/>
                <a:gd name="connsiteX3" fmla="*/ 250257 w 346509"/>
                <a:gd name="connsiteY3" fmla="*/ 144379 h 259882"/>
                <a:gd name="connsiteX4" fmla="*/ 231006 w 346509"/>
                <a:gd name="connsiteY4" fmla="*/ 115503 h 259882"/>
                <a:gd name="connsiteX5" fmla="*/ 202130 w 346509"/>
                <a:gd name="connsiteY5" fmla="*/ 86627 h 259882"/>
                <a:gd name="connsiteX6" fmla="*/ 134753 w 346509"/>
                <a:gd name="connsiteY6" fmla="*/ 0 h 259882"/>
                <a:gd name="connsiteX7" fmla="*/ 125128 w 346509"/>
                <a:gd name="connsiteY7" fmla="*/ 28876 h 259882"/>
                <a:gd name="connsiteX8" fmla="*/ 96252 w 346509"/>
                <a:gd name="connsiteY8" fmla="*/ 96253 h 259882"/>
                <a:gd name="connsiteX9" fmla="*/ 86627 w 346509"/>
                <a:gd name="connsiteY9" fmla="*/ 134754 h 259882"/>
                <a:gd name="connsiteX10" fmla="*/ 67377 w 346509"/>
                <a:gd name="connsiteY10" fmla="*/ 192505 h 259882"/>
                <a:gd name="connsiteX11" fmla="*/ 0 w 346509"/>
                <a:gd name="connsiteY11" fmla="*/ 259882 h 2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6509" h="259882">
                  <a:moveTo>
                    <a:pt x="346509" y="259882"/>
                  </a:moveTo>
                  <a:cubicBezTo>
                    <a:pt x="333675" y="243840"/>
                    <a:pt x="320334" y="228191"/>
                    <a:pt x="308008" y="211756"/>
                  </a:cubicBezTo>
                  <a:cubicBezTo>
                    <a:pt x="301067" y="202502"/>
                    <a:pt x="296286" y="191663"/>
                    <a:pt x="288758" y="182880"/>
                  </a:cubicBezTo>
                  <a:cubicBezTo>
                    <a:pt x="276947" y="169100"/>
                    <a:pt x="262069" y="158159"/>
                    <a:pt x="250257" y="144379"/>
                  </a:cubicBezTo>
                  <a:cubicBezTo>
                    <a:pt x="242728" y="135596"/>
                    <a:pt x="238412" y="124390"/>
                    <a:pt x="231006" y="115503"/>
                  </a:cubicBezTo>
                  <a:cubicBezTo>
                    <a:pt x="222292" y="105046"/>
                    <a:pt x="211174" y="96801"/>
                    <a:pt x="202130" y="86627"/>
                  </a:cubicBezTo>
                  <a:cubicBezTo>
                    <a:pt x="157705" y="36649"/>
                    <a:pt x="162776" y="42035"/>
                    <a:pt x="134753" y="0"/>
                  </a:cubicBezTo>
                  <a:cubicBezTo>
                    <a:pt x="131545" y="9625"/>
                    <a:pt x="128896" y="19456"/>
                    <a:pt x="125128" y="28876"/>
                  </a:cubicBezTo>
                  <a:cubicBezTo>
                    <a:pt x="116053" y="51563"/>
                    <a:pt x="104602" y="73289"/>
                    <a:pt x="96252" y="96253"/>
                  </a:cubicBezTo>
                  <a:cubicBezTo>
                    <a:pt x="91731" y="108685"/>
                    <a:pt x="90428" y="122083"/>
                    <a:pt x="86627" y="134754"/>
                  </a:cubicBezTo>
                  <a:cubicBezTo>
                    <a:pt x="80796" y="154190"/>
                    <a:pt x="81725" y="178157"/>
                    <a:pt x="67377" y="192505"/>
                  </a:cubicBezTo>
                  <a:lnTo>
                    <a:pt x="0" y="259882"/>
                  </a:ln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p:cNvSpPr/>
            <p:nvPr/>
          </p:nvSpPr>
          <p:spPr>
            <a:xfrm>
              <a:off x="3195587" y="2396691"/>
              <a:ext cx="173255" cy="240631"/>
            </a:xfrm>
            <a:custGeom>
              <a:avLst/>
              <a:gdLst>
                <a:gd name="connsiteX0" fmla="*/ 0 w 173255"/>
                <a:gd name="connsiteY0" fmla="*/ 240631 h 240631"/>
                <a:gd name="connsiteX1" fmla="*/ 9626 w 173255"/>
                <a:gd name="connsiteY1" fmla="*/ 182880 h 240631"/>
                <a:gd name="connsiteX2" fmla="*/ 19251 w 173255"/>
                <a:gd name="connsiteY2" fmla="*/ 86627 h 240631"/>
                <a:gd name="connsiteX3" fmla="*/ 38501 w 173255"/>
                <a:gd name="connsiteY3" fmla="*/ 28875 h 240631"/>
                <a:gd name="connsiteX4" fmla="*/ 57752 w 173255"/>
                <a:gd name="connsiteY4" fmla="*/ 0 h 240631"/>
                <a:gd name="connsiteX5" fmla="*/ 86628 w 173255"/>
                <a:gd name="connsiteY5" fmla="*/ 9625 h 240631"/>
                <a:gd name="connsiteX6" fmla="*/ 144379 w 173255"/>
                <a:gd name="connsiteY6" fmla="*/ 105877 h 240631"/>
                <a:gd name="connsiteX7" fmla="*/ 154005 w 173255"/>
                <a:gd name="connsiteY7" fmla="*/ 134753 h 240631"/>
                <a:gd name="connsiteX8" fmla="*/ 173255 w 173255"/>
                <a:gd name="connsiteY8" fmla="*/ 163629 h 24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55" h="240631">
                  <a:moveTo>
                    <a:pt x="0" y="240631"/>
                  </a:moveTo>
                  <a:cubicBezTo>
                    <a:pt x="3209" y="221381"/>
                    <a:pt x="7205" y="202245"/>
                    <a:pt x="9626" y="182880"/>
                  </a:cubicBezTo>
                  <a:cubicBezTo>
                    <a:pt x="13626" y="150885"/>
                    <a:pt x="13309" y="118319"/>
                    <a:pt x="19251" y="86627"/>
                  </a:cubicBezTo>
                  <a:cubicBezTo>
                    <a:pt x="22990" y="66683"/>
                    <a:pt x="27245" y="45759"/>
                    <a:pt x="38501" y="28875"/>
                  </a:cubicBezTo>
                  <a:lnTo>
                    <a:pt x="57752" y="0"/>
                  </a:lnTo>
                  <a:cubicBezTo>
                    <a:pt x="67377" y="3208"/>
                    <a:pt x="79454" y="2451"/>
                    <a:pt x="86628" y="9625"/>
                  </a:cubicBezTo>
                  <a:cubicBezTo>
                    <a:pt x="103737" y="26734"/>
                    <a:pt x="132985" y="79292"/>
                    <a:pt x="144379" y="105877"/>
                  </a:cubicBezTo>
                  <a:cubicBezTo>
                    <a:pt x="148376" y="115203"/>
                    <a:pt x="149468" y="125678"/>
                    <a:pt x="154005" y="134753"/>
                  </a:cubicBezTo>
                  <a:cubicBezTo>
                    <a:pt x="159178" y="145100"/>
                    <a:pt x="173255" y="163629"/>
                    <a:pt x="173255" y="16362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p:cNvSpPr/>
            <p:nvPr/>
          </p:nvSpPr>
          <p:spPr>
            <a:xfrm>
              <a:off x="2974162" y="2768997"/>
              <a:ext cx="288802" cy="349588"/>
            </a:xfrm>
            <a:custGeom>
              <a:avLst/>
              <a:gdLst>
                <a:gd name="connsiteX0" fmla="*/ 288802 w 288802"/>
                <a:gd name="connsiteY0" fmla="*/ 243710 h 349588"/>
                <a:gd name="connsiteX1" fmla="*/ 231051 w 288802"/>
                <a:gd name="connsiteY1" fmla="*/ 176334 h 349588"/>
                <a:gd name="connsiteX2" fmla="*/ 202175 w 288802"/>
                <a:gd name="connsiteY2" fmla="*/ 137832 h 349588"/>
                <a:gd name="connsiteX3" fmla="*/ 115547 w 288802"/>
                <a:gd name="connsiteY3" fmla="*/ 51205 h 349588"/>
                <a:gd name="connsiteX4" fmla="*/ 105922 w 288802"/>
                <a:gd name="connsiteY4" fmla="*/ 22329 h 349588"/>
                <a:gd name="connsiteX5" fmla="*/ 77046 w 288802"/>
                <a:gd name="connsiteY5" fmla="*/ 3079 h 349588"/>
                <a:gd name="connsiteX6" fmla="*/ 67421 w 288802"/>
                <a:gd name="connsiteY6" fmla="*/ 137832 h 349588"/>
                <a:gd name="connsiteX7" fmla="*/ 38545 w 288802"/>
                <a:gd name="connsiteY7" fmla="*/ 224460 h 349588"/>
                <a:gd name="connsiteX8" fmla="*/ 19295 w 288802"/>
                <a:gd name="connsiteY8" fmla="*/ 253336 h 349588"/>
                <a:gd name="connsiteX9" fmla="*/ 9670 w 288802"/>
                <a:gd name="connsiteY9" fmla="*/ 282211 h 349588"/>
                <a:gd name="connsiteX10" fmla="*/ 44 w 288802"/>
                <a:gd name="connsiteY10" fmla="*/ 349588 h 34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802" h="349588">
                  <a:moveTo>
                    <a:pt x="288802" y="243710"/>
                  </a:moveTo>
                  <a:cubicBezTo>
                    <a:pt x="269552" y="221251"/>
                    <a:pt x="249782" y="199228"/>
                    <a:pt x="231051" y="176334"/>
                  </a:cubicBezTo>
                  <a:cubicBezTo>
                    <a:pt x="220892" y="163918"/>
                    <a:pt x="213056" y="149620"/>
                    <a:pt x="202175" y="137832"/>
                  </a:cubicBezTo>
                  <a:cubicBezTo>
                    <a:pt x="174476" y="107825"/>
                    <a:pt x="115547" y="51205"/>
                    <a:pt x="115547" y="51205"/>
                  </a:cubicBezTo>
                  <a:cubicBezTo>
                    <a:pt x="112339" y="41580"/>
                    <a:pt x="112260" y="30252"/>
                    <a:pt x="105922" y="22329"/>
                  </a:cubicBezTo>
                  <a:cubicBezTo>
                    <a:pt x="98695" y="13296"/>
                    <a:pt x="80704" y="-7895"/>
                    <a:pt x="77046" y="3079"/>
                  </a:cubicBezTo>
                  <a:cubicBezTo>
                    <a:pt x="62806" y="45800"/>
                    <a:pt x="72394" y="93075"/>
                    <a:pt x="67421" y="137832"/>
                  </a:cubicBezTo>
                  <a:cubicBezTo>
                    <a:pt x="64795" y="161468"/>
                    <a:pt x="48096" y="205359"/>
                    <a:pt x="38545" y="224460"/>
                  </a:cubicBezTo>
                  <a:cubicBezTo>
                    <a:pt x="33372" y="234807"/>
                    <a:pt x="24468" y="242989"/>
                    <a:pt x="19295" y="253336"/>
                  </a:cubicBezTo>
                  <a:cubicBezTo>
                    <a:pt x="14758" y="262411"/>
                    <a:pt x="12131" y="272368"/>
                    <a:pt x="9670" y="282211"/>
                  </a:cubicBezTo>
                  <a:cubicBezTo>
                    <a:pt x="-1214" y="325748"/>
                    <a:pt x="44" y="318246"/>
                    <a:pt x="44" y="349588"/>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p:cNvSpPr/>
            <p:nvPr/>
          </p:nvSpPr>
          <p:spPr>
            <a:xfrm>
              <a:off x="3038368" y="2152980"/>
              <a:ext cx="50166" cy="192505"/>
            </a:xfrm>
            <a:custGeom>
              <a:avLst/>
              <a:gdLst>
                <a:gd name="connsiteX0" fmla="*/ 50166 w 50166"/>
                <a:gd name="connsiteY0" fmla="*/ 192505 h 192505"/>
                <a:gd name="connsiteX1" fmla="*/ 21290 w 50166"/>
                <a:gd name="connsiteY1" fmla="*/ 105878 h 192505"/>
                <a:gd name="connsiteX2" fmla="*/ 2040 w 50166"/>
                <a:gd name="connsiteY2" fmla="*/ 77002 h 192505"/>
                <a:gd name="connsiteX3" fmla="*/ 2040 w 50166"/>
                <a:gd name="connsiteY3" fmla="*/ 0 h 192505"/>
              </a:gdLst>
              <a:ahLst/>
              <a:cxnLst>
                <a:cxn ang="0">
                  <a:pos x="connsiteX0" y="connsiteY0"/>
                </a:cxn>
                <a:cxn ang="0">
                  <a:pos x="connsiteX1" y="connsiteY1"/>
                </a:cxn>
                <a:cxn ang="0">
                  <a:pos x="connsiteX2" y="connsiteY2"/>
                </a:cxn>
                <a:cxn ang="0">
                  <a:pos x="connsiteX3" y="connsiteY3"/>
                </a:cxn>
              </a:cxnLst>
              <a:rect l="l" t="t" r="r" b="b"/>
              <a:pathLst>
                <a:path w="50166" h="192505">
                  <a:moveTo>
                    <a:pt x="50166" y="192505"/>
                  </a:moveTo>
                  <a:cubicBezTo>
                    <a:pt x="40541" y="163629"/>
                    <a:pt x="38173" y="131204"/>
                    <a:pt x="21290" y="105878"/>
                  </a:cubicBezTo>
                  <a:cubicBezTo>
                    <a:pt x="14873" y="96253"/>
                    <a:pt x="4109" y="88384"/>
                    <a:pt x="2040" y="77002"/>
                  </a:cubicBezTo>
                  <a:cubicBezTo>
                    <a:pt x="-2551" y="51749"/>
                    <a:pt x="2040" y="25667"/>
                    <a:pt x="2040"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Freeform 152"/>
            <p:cNvSpPr/>
            <p:nvPr/>
          </p:nvSpPr>
          <p:spPr>
            <a:xfrm>
              <a:off x="3122344" y="2098307"/>
              <a:ext cx="20279" cy="221381"/>
            </a:xfrm>
            <a:custGeom>
              <a:avLst/>
              <a:gdLst>
                <a:gd name="connsiteX0" fmla="*/ 10569 w 20279"/>
                <a:gd name="connsiteY0" fmla="*/ 221381 h 221381"/>
                <a:gd name="connsiteX1" fmla="*/ 20194 w 20279"/>
                <a:gd name="connsiteY1" fmla="*/ 173255 h 221381"/>
                <a:gd name="connsiteX2" fmla="*/ 944 w 20279"/>
                <a:gd name="connsiteY2" fmla="*/ 57752 h 221381"/>
                <a:gd name="connsiteX3" fmla="*/ 944 w 20279"/>
                <a:gd name="connsiteY3" fmla="*/ 0 h 221381"/>
              </a:gdLst>
              <a:ahLst/>
              <a:cxnLst>
                <a:cxn ang="0">
                  <a:pos x="connsiteX0" y="connsiteY0"/>
                </a:cxn>
                <a:cxn ang="0">
                  <a:pos x="connsiteX1" y="connsiteY1"/>
                </a:cxn>
                <a:cxn ang="0">
                  <a:pos x="connsiteX2" y="connsiteY2"/>
                </a:cxn>
                <a:cxn ang="0">
                  <a:pos x="connsiteX3" y="connsiteY3"/>
                </a:cxn>
              </a:cxnLst>
              <a:rect l="l" t="t" r="r" b="b"/>
              <a:pathLst>
                <a:path w="20279" h="221381">
                  <a:moveTo>
                    <a:pt x="10569" y="221381"/>
                  </a:moveTo>
                  <a:cubicBezTo>
                    <a:pt x="13777" y="205339"/>
                    <a:pt x="21155" y="189586"/>
                    <a:pt x="20194" y="173255"/>
                  </a:cubicBezTo>
                  <a:cubicBezTo>
                    <a:pt x="17902" y="134290"/>
                    <a:pt x="5254" y="96545"/>
                    <a:pt x="944" y="57752"/>
                  </a:cubicBezTo>
                  <a:cubicBezTo>
                    <a:pt x="-1182" y="38619"/>
                    <a:pt x="944" y="19251"/>
                    <a:pt x="944"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Freeform 153"/>
            <p:cNvSpPr/>
            <p:nvPr/>
          </p:nvSpPr>
          <p:spPr>
            <a:xfrm>
              <a:off x="3075411" y="2117557"/>
              <a:ext cx="39676" cy="202131"/>
            </a:xfrm>
            <a:custGeom>
              <a:avLst/>
              <a:gdLst>
                <a:gd name="connsiteX0" fmla="*/ 39676 w 39676"/>
                <a:gd name="connsiteY0" fmla="*/ 202131 h 202131"/>
                <a:gd name="connsiteX1" fmla="*/ 30051 w 39676"/>
                <a:gd name="connsiteY1" fmla="*/ 105878 h 202131"/>
                <a:gd name="connsiteX2" fmla="*/ 1175 w 39676"/>
                <a:gd name="connsiteY2" fmla="*/ 28876 h 202131"/>
                <a:gd name="connsiteX3" fmla="*/ 1175 w 39676"/>
                <a:gd name="connsiteY3" fmla="*/ 0 h 202131"/>
              </a:gdLst>
              <a:ahLst/>
              <a:cxnLst>
                <a:cxn ang="0">
                  <a:pos x="connsiteX0" y="connsiteY0"/>
                </a:cxn>
                <a:cxn ang="0">
                  <a:pos x="connsiteX1" y="connsiteY1"/>
                </a:cxn>
                <a:cxn ang="0">
                  <a:pos x="connsiteX2" y="connsiteY2"/>
                </a:cxn>
                <a:cxn ang="0">
                  <a:pos x="connsiteX3" y="connsiteY3"/>
                </a:cxn>
              </a:cxnLst>
              <a:rect l="l" t="t" r="r" b="b"/>
              <a:pathLst>
                <a:path w="39676" h="202131">
                  <a:moveTo>
                    <a:pt x="39676" y="202131"/>
                  </a:moveTo>
                  <a:cubicBezTo>
                    <a:pt x="36468" y="170047"/>
                    <a:pt x="34611" y="137798"/>
                    <a:pt x="30051" y="105878"/>
                  </a:cubicBezTo>
                  <a:cubicBezTo>
                    <a:pt x="18235" y="23170"/>
                    <a:pt x="24941" y="112060"/>
                    <a:pt x="1175" y="28876"/>
                  </a:cubicBezTo>
                  <a:cubicBezTo>
                    <a:pt x="-1469" y="19621"/>
                    <a:pt x="1175" y="9625"/>
                    <a:pt x="1175"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Freeform 154"/>
            <p:cNvSpPr/>
            <p:nvPr/>
          </p:nvSpPr>
          <p:spPr>
            <a:xfrm>
              <a:off x="3127575" y="2147412"/>
              <a:ext cx="38508" cy="182880"/>
            </a:xfrm>
            <a:custGeom>
              <a:avLst/>
              <a:gdLst>
                <a:gd name="connsiteX0" fmla="*/ 0 w 38508"/>
                <a:gd name="connsiteY0" fmla="*/ 182880 h 182880"/>
                <a:gd name="connsiteX1" fmla="*/ 28875 w 38508"/>
                <a:gd name="connsiteY1" fmla="*/ 57751 h 182880"/>
                <a:gd name="connsiteX2" fmla="*/ 38501 w 38508"/>
                <a:gd name="connsiteY2" fmla="*/ 0 h 182880"/>
              </a:gdLst>
              <a:ahLst/>
              <a:cxnLst>
                <a:cxn ang="0">
                  <a:pos x="connsiteX0" y="connsiteY0"/>
                </a:cxn>
                <a:cxn ang="0">
                  <a:pos x="connsiteX1" y="connsiteY1"/>
                </a:cxn>
                <a:cxn ang="0">
                  <a:pos x="connsiteX2" y="connsiteY2"/>
                </a:cxn>
              </a:cxnLst>
              <a:rect l="l" t="t" r="r" b="b"/>
              <a:pathLst>
                <a:path w="38508" h="182880">
                  <a:moveTo>
                    <a:pt x="0" y="182880"/>
                  </a:moveTo>
                  <a:cubicBezTo>
                    <a:pt x="28643" y="82625"/>
                    <a:pt x="12041" y="150334"/>
                    <a:pt x="28875" y="57751"/>
                  </a:cubicBezTo>
                  <a:cubicBezTo>
                    <a:pt x="39130" y="1348"/>
                    <a:pt x="38501" y="26991"/>
                    <a:pt x="38501"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Oval 155"/>
            <p:cNvSpPr/>
            <p:nvPr/>
          </p:nvSpPr>
          <p:spPr>
            <a:xfrm rot="1135996">
              <a:off x="3267383" y="3113070"/>
              <a:ext cx="90928" cy="389275"/>
            </a:xfrm>
            <a:prstGeom prst="ellipse">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Freeform 156"/>
            <p:cNvSpPr/>
            <p:nvPr/>
          </p:nvSpPr>
          <p:spPr>
            <a:xfrm>
              <a:off x="3243714" y="3359217"/>
              <a:ext cx="279132" cy="327259"/>
            </a:xfrm>
            <a:custGeom>
              <a:avLst/>
              <a:gdLst>
                <a:gd name="connsiteX0" fmla="*/ 0 w 279132"/>
                <a:gd name="connsiteY0" fmla="*/ 144379 h 327259"/>
                <a:gd name="connsiteX1" fmla="*/ 67377 w 279132"/>
                <a:gd name="connsiteY1" fmla="*/ 96252 h 327259"/>
                <a:gd name="connsiteX2" fmla="*/ 86627 w 279132"/>
                <a:gd name="connsiteY2" fmla="*/ 67377 h 327259"/>
                <a:gd name="connsiteX3" fmla="*/ 115503 w 279132"/>
                <a:gd name="connsiteY3" fmla="*/ 38501 h 327259"/>
                <a:gd name="connsiteX4" fmla="*/ 134753 w 279132"/>
                <a:gd name="connsiteY4" fmla="*/ 9625 h 327259"/>
                <a:gd name="connsiteX5" fmla="*/ 163629 w 279132"/>
                <a:gd name="connsiteY5" fmla="*/ 0 h 327259"/>
                <a:gd name="connsiteX6" fmla="*/ 182880 w 279132"/>
                <a:gd name="connsiteY6" fmla="*/ 57751 h 327259"/>
                <a:gd name="connsiteX7" fmla="*/ 192505 w 279132"/>
                <a:gd name="connsiteY7" fmla="*/ 86627 h 327259"/>
                <a:gd name="connsiteX8" fmla="*/ 202130 w 279132"/>
                <a:gd name="connsiteY8" fmla="*/ 144379 h 327259"/>
                <a:gd name="connsiteX9" fmla="*/ 221381 w 279132"/>
                <a:gd name="connsiteY9" fmla="*/ 202130 h 327259"/>
                <a:gd name="connsiteX10" fmla="*/ 231006 w 279132"/>
                <a:gd name="connsiteY10" fmla="*/ 231006 h 327259"/>
                <a:gd name="connsiteX11" fmla="*/ 250257 w 279132"/>
                <a:gd name="connsiteY11" fmla="*/ 269507 h 327259"/>
                <a:gd name="connsiteX12" fmla="*/ 279132 w 279132"/>
                <a:gd name="connsiteY12" fmla="*/ 327259 h 32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132" h="327259">
                  <a:moveTo>
                    <a:pt x="0" y="144379"/>
                  </a:moveTo>
                  <a:cubicBezTo>
                    <a:pt x="22459" y="128337"/>
                    <a:pt x="46748" y="114589"/>
                    <a:pt x="67377" y="96252"/>
                  </a:cubicBezTo>
                  <a:cubicBezTo>
                    <a:pt x="76023" y="88567"/>
                    <a:pt x="79221" y="76264"/>
                    <a:pt x="86627" y="67377"/>
                  </a:cubicBezTo>
                  <a:cubicBezTo>
                    <a:pt x="95341" y="56920"/>
                    <a:pt x="106789" y="48958"/>
                    <a:pt x="115503" y="38501"/>
                  </a:cubicBezTo>
                  <a:cubicBezTo>
                    <a:pt x="122909" y="29614"/>
                    <a:pt x="125720" y="16852"/>
                    <a:pt x="134753" y="9625"/>
                  </a:cubicBezTo>
                  <a:cubicBezTo>
                    <a:pt x="142676" y="3287"/>
                    <a:pt x="154004" y="3208"/>
                    <a:pt x="163629" y="0"/>
                  </a:cubicBezTo>
                  <a:lnTo>
                    <a:pt x="182880" y="57751"/>
                  </a:lnTo>
                  <a:cubicBezTo>
                    <a:pt x="186088" y="67376"/>
                    <a:pt x="190837" y="76619"/>
                    <a:pt x="192505" y="86627"/>
                  </a:cubicBezTo>
                  <a:cubicBezTo>
                    <a:pt x="195713" y="105878"/>
                    <a:pt x="197397" y="125446"/>
                    <a:pt x="202130" y="144379"/>
                  </a:cubicBezTo>
                  <a:cubicBezTo>
                    <a:pt x="207052" y="164065"/>
                    <a:pt x="214964" y="182880"/>
                    <a:pt x="221381" y="202130"/>
                  </a:cubicBezTo>
                  <a:cubicBezTo>
                    <a:pt x="224589" y="211755"/>
                    <a:pt x="226468" y="221931"/>
                    <a:pt x="231006" y="231006"/>
                  </a:cubicBezTo>
                  <a:lnTo>
                    <a:pt x="250257" y="269507"/>
                  </a:lnTo>
                  <a:cubicBezTo>
                    <a:pt x="262083" y="316812"/>
                    <a:pt x="250528" y="298654"/>
                    <a:pt x="279132" y="32725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58" name="Group 157"/>
          <p:cNvGrpSpPr/>
          <p:nvPr/>
        </p:nvGrpSpPr>
        <p:grpSpPr>
          <a:xfrm>
            <a:off x="6476649" y="2255389"/>
            <a:ext cx="695685" cy="983769"/>
            <a:chOff x="5711990" y="3435340"/>
            <a:chExt cx="695685" cy="983769"/>
          </a:xfrm>
        </p:grpSpPr>
        <p:sp>
          <p:nvSpPr>
            <p:cNvPr id="159" name="Freeform 158"/>
            <p:cNvSpPr/>
            <p:nvPr/>
          </p:nvSpPr>
          <p:spPr>
            <a:xfrm>
              <a:off x="6025614" y="3570805"/>
              <a:ext cx="52388" cy="848304"/>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p:cNvSpPr/>
            <p:nvPr/>
          </p:nvSpPr>
          <p:spPr>
            <a:xfrm>
              <a:off x="5877977" y="3918977"/>
              <a:ext cx="171450" cy="572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Freeform 160"/>
            <p:cNvSpPr/>
            <p:nvPr/>
          </p:nvSpPr>
          <p:spPr>
            <a:xfrm>
              <a:off x="6030377" y="3807524"/>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2" name="Freeform 161"/>
            <p:cNvSpPr/>
            <p:nvPr/>
          </p:nvSpPr>
          <p:spPr>
            <a:xfrm>
              <a:off x="5797014" y="3695077"/>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63" name="Group 162"/>
            <p:cNvGrpSpPr/>
            <p:nvPr/>
          </p:nvGrpSpPr>
          <p:grpSpPr>
            <a:xfrm>
              <a:off x="5732549" y="3782665"/>
              <a:ext cx="170046" cy="208000"/>
              <a:chOff x="4195407" y="3792530"/>
              <a:chExt cx="170046" cy="208000"/>
            </a:xfrm>
          </p:grpSpPr>
          <p:sp>
            <p:nvSpPr>
              <p:cNvPr id="188" name="Oval 18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9" name="Oval 18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0" name="Oval 18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4" name="Group 163"/>
            <p:cNvGrpSpPr/>
            <p:nvPr/>
          </p:nvGrpSpPr>
          <p:grpSpPr>
            <a:xfrm rot="2351319">
              <a:off x="5711990" y="3513535"/>
              <a:ext cx="170046" cy="208000"/>
              <a:chOff x="4237501" y="3382087"/>
              <a:chExt cx="170046" cy="208000"/>
            </a:xfrm>
          </p:grpSpPr>
          <p:sp>
            <p:nvSpPr>
              <p:cNvPr id="185" name="Oval 18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6" name="Oval 18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Oval 18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5" name="Group 164"/>
            <p:cNvGrpSpPr/>
            <p:nvPr/>
          </p:nvGrpSpPr>
          <p:grpSpPr>
            <a:xfrm rot="11218135">
              <a:off x="6237629" y="3772002"/>
              <a:ext cx="170046" cy="208000"/>
              <a:chOff x="4237501" y="3382087"/>
              <a:chExt cx="170046" cy="208000"/>
            </a:xfrm>
          </p:grpSpPr>
          <p:sp>
            <p:nvSpPr>
              <p:cNvPr id="182" name="Oval 18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Oval 18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4" name="Oval 18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6" name="Group 165"/>
            <p:cNvGrpSpPr/>
            <p:nvPr/>
          </p:nvGrpSpPr>
          <p:grpSpPr>
            <a:xfrm rot="5224720">
              <a:off x="5997294" y="3416363"/>
              <a:ext cx="170046" cy="208000"/>
              <a:chOff x="4237501" y="3382087"/>
              <a:chExt cx="170046" cy="208000"/>
            </a:xfrm>
          </p:grpSpPr>
          <p:sp>
            <p:nvSpPr>
              <p:cNvPr id="179" name="Oval 17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0" name="Oval 17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1" name="Oval 18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7" name="Group 166"/>
            <p:cNvGrpSpPr/>
            <p:nvPr/>
          </p:nvGrpSpPr>
          <p:grpSpPr>
            <a:xfrm rot="1020000">
              <a:off x="5976165" y="3982123"/>
              <a:ext cx="45719" cy="195251"/>
              <a:chOff x="5536511" y="3831154"/>
              <a:chExt cx="45719" cy="195251"/>
            </a:xfrm>
          </p:grpSpPr>
          <p:sp>
            <p:nvSpPr>
              <p:cNvPr id="176" name="Oval 175"/>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7" name="Oval 176"/>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Oval 177"/>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8" name="Group 167"/>
            <p:cNvGrpSpPr/>
            <p:nvPr/>
          </p:nvGrpSpPr>
          <p:grpSpPr>
            <a:xfrm rot="1800000">
              <a:off x="5951889" y="3726316"/>
              <a:ext cx="45719" cy="195251"/>
              <a:chOff x="5536511" y="3831154"/>
              <a:chExt cx="45719" cy="195251"/>
            </a:xfrm>
          </p:grpSpPr>
          <p:sp>
            <p:nvSpPr>
              <p:cNvPr id="173" name="Oval 172"/>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Oval 173"/>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Oval 174"/>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9" name="Group 168"/>
            <p:cNvGrpSpPr/>
            <p:nvPr/>
          </p:nvGrpSpPr>
          <p:grpSpPr>
            <a:xfrm rot="-1380000">
              <a:off x="6070948" y="3873953"/>
              <a:ext cx="45719" cy="195251"/>
              <a:chOff x="5536511" y="3831154"/>
              <a:chExt cx="45719" cy="195251"/>
            </a:xfrm>
          </p:grpSpPr>
          <p:sp>
            <p:nvSpPr>
              <p:cNvPr id="170" name="Oval 169"/>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Oval 170"/>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2" name="Oval 171"/>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pic>
        <p:nvPicPr>
          <p:cNvPr id="292" name="Picture 29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86" y="1966133"/>
            <a:ext cx="1268078" cy="634039"/>
          </a:xfrm>
          <a:prstGeom prst="rect">
            <a:avLst/>
          </a:prstGeom>
        </p:spPr>
      </p:pic>
      <p:grpSp>
        <p:nvGrpSpPr>
          <p:cNvPr id="4" name="Group 3"/>
          <p:cNvGrpSpPr/>
          <p:nvPr/>
        </p:nvGrpSpPr>
        <p:grpSpPr>
          <a:xfrm>
            <a:off x="4273108" y="3538886"/>
            <a:ext cx="2287947" cy="1295439"/>
            <a:chOff x="4273108" y="3538886"/>
            <a:chExt cx="2287947" cy="1295439"/>
          </a:xfrm>
        </p:grpSpPr>
        <p:sp>
          <p:nvSpPr>
            <p:cNvPr id="2" name="Parallelogram 1"/>
            <p:cNvSpPr/>
            <p:nvPr/>
          </p:nvSpPr>
          <p:spPr>
            <a:xfrm>
              <a:off x="4273108" y="4294870"/>
              <a:ext cx="2287947" cy="539455"/>
            </a:xfrm>
            <a:prstGeom prst="parallelogram">
              <a:avLst>
                <a:gd name="adj" fmla="val 156076"/>
              </a:avLst>
            </a:prstGeom>
            <a:solidFill>
              <a:srgbClr val="7F6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426160" y="3538886"/>
              <a:ext cx="871535" cy="1237836"/>
              <a:chOff x="4426160" y="3538886"/>
              <a:chExt cx="871535" cy="1237836"/>
            </a:xfrm>
          </p:grpSpPr>
          <p:grpSp>
            <p:nvGrpSpPr>
              <p:cNvPr id="248" name="Group 247"/>
              <p:cNvGrpSpPr/>
              <p:nvPr/>
            </p:nvGrpSpPr>
            <p:grpSpPr>
              <a:xfrm>
                <a:off x="4694608" y="3707230"/>
                <a:ext cx="347493" cy="884821"/>
                <a:chOff x="3945524" y="1199153"/>
                <a:chExt cx="753674" cy="1448471"/>
              </a:xfrm>
            </p:grpSpPr>
            <p:grpSp>
              <p:nvGrpSpPr>
                <p:cNvPr id="249" name="Group 248"/>
                <p:cNvGrpSpPr/>
                <p:nvPr/>
              </p:nvGrpSpPr>
              <p:grpSpPr>
                <a:xfrm>
                  <a:off x="3945524" y="1199153"/>
                  <a:ext cx="753674" cy="1248068"/>
                  <a:chOff x="3969778" y="1929542"/>
                  <a:chExt cx="762155" cy="1175603"/>
                </a:xfrm>
                <a:solidFill>
                  <a:srgbClr val="70AD47">
                    <a:lumMod val="40000"/>
                    <a:lumOff val="60000"/>
                  </a:srgbClr>
                </a:solidFill>
              </p:grpSpPr>
              <p:sp>
                <p:nvSpPr>
                  <p:cNvPr id="253" name="Freeform 252"/>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54" name="Group 253"/>
                  <p:cNvGrpSpPr/>
                  <p:nvPr/>
                </p:nvGrpSpPr>
                <p:grpSpPr>
                  <a:xfrm>
                    <a:off x="4168363" y="1929542"/>
                    <a:ext cx="376239" cy="412357"/>
                    <a:chOff x="4106085" y="1684451"/>
                    <a:chExt cx="376238" cy="412358"/>
                  </a:xfrm>
                  <a:grpFill/>
                </p:grpSpPr>
                <p:sp>
                  <p:nvSpPr>
                    <p:cNvPr id="280" name="Oval 279"/>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1" name="Oval 280"/>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2" name="Oval 281"/>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3" name="Oval 282"/>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4" name="Oval 283"/>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5" name="Oval 284"/>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6" name="Oval 285"/>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7" name="Oval 286"/>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8" name="Oval 287"/>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9" name="Freeform 288"/>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0" name="Freeform 289"/>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1" name="Freeform 290"/>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5" name="Group 254"/>
                  <p:cNvGrpSpPr/>
                  <p:nvPr/>
                </p:nvGrpSpPr>
                <p:grpSpPr>
                  <a:xfrm rot="4106863" flipH="1">
                    <a:off x="4337635" y="2344176"/>
                    <a:ext cx="376238" cy="412359"/>
                    <a:chOff x="4106085" y="1684451"/>
                    <a:chExt cx="376238" cy="412358"/>
                  </a:xfrm>
                  <a:grpFill/>
                </p:grpSpPr>
                <p:sp>
                  <p:nvSpPr>
                    <p:cNvPr id="268" name="Oval 267"/>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9" name="Oval 268"/>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0" name="Oval 269"/>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1" name="Oval 270"/>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2" name="Oval 271"/>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3" name="Oval 272"/>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4" name="Oval 273"/>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5" name="Oval 274"/>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6" name="Oval 275"/>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7" name="Freeform 276"/>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8" name="Freeform 277"/>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9" name="Freeform 278"/>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56" name="Oval 255"/>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7" name="Oval 256"/>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8" name="Oval 257"/>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Oval 258"/>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Oval 259"/>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Oval 260"/>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2" name="Oval 261"/>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3" name="Oval 262"/>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Oval 263"/>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5" name="Freeform 264"/>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6" name="Freeform 265"/>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7" name="Freeform 266"/>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50" name="Freeform 249"/>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 name="Freeform 250"/>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 name="Freeform 251"/>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93" name="Group 292"/>
              <p:cNvGrpSpPr/>
              <p:nvPr/>
            </p:nvGrpSpPr>
            <p:grpSpPr>
              <a:xfrm>
                <a:off x="4426160" y="4588900"/>
                <a:ext cx="245170" cy="187822"/>
                <a:chOff x="4244203" y="3491469"/>
                <a:chExt cx="623017" cy="619091"/>
              </a:xfrm>
            </p:grpSpPr>
            <p:sp>
              <p:nvSpPr>
                <p:cNvPr id="294" name="Freeform 293"/>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5" name="Freeform 294"/>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6" name="Freeform 295"/>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7" name="Freeform 296"/>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98" name="Group 297"/>
                <p:cNvGrpSpPr/>
                <p:nvPr/>
              </p:nvGrpSpPr>
              <p:grpSpPr>
                <a:xfrm>
                  <a:off x="4273899" y="3851677"/>
                  <a:ext cx="136981" cy="125191"/>
                  <a:chOff x="4195407" y="3792530"/>
                  <a:chExt cx="170046" cy="208000"/>
                </a:xfrm>
              </p:grpSpPr>
              <p:sp>
                <p:nvSpPr>
                  <p:cNvPr id="347" name="Oval 34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8" name="Oval 34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9" name="Oval 34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99" name="Group 298"/>
                <p:cNvGrpSpPr/>
                <p:nvPr/>
              </p:nvGrpSpPr>
              <p:grpSpPr>
                <a:xfrm rot="2351319">
                  <a:off x="4244203" y="3578822"/>
                  <a:ext cx="117967" cy="137434"/>
                  <a:chOff x="4237501" y="3382087"/>
                  <a:chExt cx="170046" cy="208000"/>
                </a:xfrm>
              </p:grpSpPr>
              <p:sp>
                <p:nvSpPr>
                  <p:cNvPr id="344" name="Oval 34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5" name="Oval 34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6" name="Oval 34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0" name="Group 299"/>
                <p:cNvGrpSpPr/>
                <p:nvPr/>
              </p:nvGrpSpPr>
              <p:grpSpPr>
                <a:xfrm rot="11218135">
                  <a:off x="4750031" y="3755238"/>
                  <a:ext cx="117189" cy="143363"/>
                  <a:chOff x="4237501" y="3382087"/>
                  <a:chExt cx="170046" cy="208000"/>
                </a:xfrm>
              </p:grpSpPr>
              <p:sp>
                <p:nvSpPr>
                  <p:cNvPr id="341" name="Oval 34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2" name="Oval 34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3" name="Oval 34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1" name="Group 300"/>
                <p:cNvGrpSpPr/>
                <p:nvPr/>
              </p:nvGrpSpPr>
              <p:grpSpPr>
                <a:xfrm rot="5224720">
                  <a:off x="4538345" y="3460860"/>
                  <a:ext cx="98853" cy="160071"/>
                  <a:chOff x="4237501" y="3382087"/>
                  <a:chExt cx="170046" cy="208000"/>
                </a:xfrm>
              </p:grpSpPr>
              <p:sp>
                <p:nvSpPr>
                  <p:cNvPr id="338" name="Oval 33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9" name="Oval 33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0" name="Oval 33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2" name="Group 301"/>
                <p:cNvGrpSpPr/>
                <p:nvPr/>
              </p:nvGrpSpPr>
              <p:grpSpPr>
                <a:xfrm rot="14416668">
                  <a:off x="4603042" y="3834310"/>
                  <a:ext cx="117189" cy="143363"/>
                  <a:chOff x="4237501" y="3382087"/>
                  <a:chExt cx="170046" cy="208000"/>
                </a:xfrm>
              </p:grpSpPr>
              <p:sp>
                <p:nvSpPr>
                  <p:cNvPr id="335" name="Oval 33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6" name="Oval 33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7" name="Oval 33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3" name="Group 302"/>
                <p:cNvGrpSpPr/>
                <p:nvPr/>
              </p:nvGrpSpPr>
              <p:grpSpPr>
                <a:xfrm rot="3034340">
                  <a:off x="4640381" y="3672804"/>
                  <a:ext cx="117189" cy="143363"/>
                  <a:chOff x="4237501" y="3382087"/>
                  <a:chExt cx="170046" cy="208000"/>
                </a:xfrm>
              </p:grpSpPr>
              <p:sp>
                <p:nvSpPr>
                  <p:cNvPr id="332" name="Oval 33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3" name="Oval 33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4" name="Oval 33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4" name="Group 303"/>
                <p:cNvGrpSpPr/>
                <p:nvPr/>
              </p:nvGrpSpPr>
              <p:grpSpPr>
                <a:xfrm rot="13916013">
                  <a:off x="4398206" y="3909923"/>
                  <a:ext cx="136981" cy="125191"/>
                  <a:chOff x="4195407" y="3792530"/>
                  <a:chExt cx="170046" cy="208000"/>
                </a:xfrm>
              </p:grpSpPr>
              <p:sp>
                <p:nvSpPr>
                  <p:cNvPr id="329" name="Oval 32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0" name="Oval 32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1" name="Oval 33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5" name="Group 304"/>
                <p:cNvGrpSpPr/>
                <p:nvPr/>
              </p:nvGrpSpPr>
              <p:grpSpPr>
                <a:xfrm rot="4035087">
                  <a:off x="4360198" y="3785574"/>
                  <a:ext cx="136981" cy="125191"/>
                  <a:chOff x="4195407" y="3792530"/>
                  <a:chExt cx="170046" cy="208000"/>
                </a:xfrm>
              </p:grpSpPr>
              <p:sp>
                <p:nvSpPr>
                  <p:cNvPr id="326" name="Oval 32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7" name="Oval 32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8" name="Oval 32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6" name="Group 305"/>
                <p:cNvGrpSpPr/>
                <p:nvPr/>
              </p:nvGrpSpPr>
              <p:grpSpPr>
                <a:xfrm rot="14498781">
                  <a:off x="4314601" y="3697106"/>
                  <a:ext cx="117967" cy="137434"/>
                  <a:chOff x="4237501" y="3382087"/>
                  <a:chExt cx="170046" cy="208000"/>
                </a:xfrm>
              </p:grpSpPr>
              <p:sp>
                <p:nvSpPr>
                  <p:cNvPr id="323" name="Oval 32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4" name="Oval 32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5" name="Oval 32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7" name="Group 306"/>
                <p:cNvGrpSpPr/>
                <p:nvPr/>
              </p:nvGrpSpPr>
              <p:grpSpPr>
                <a:xfrm rot="5965306">
                  <a:off x="4390375" y="3582974"/>
                  <a:ext cx="117967" cy="137434"/>
                  <a:chOff x="4237501" y="3382087"/>
                  <a:chExt cx="170046" cy="208000"/>
                </a:xfrm>
              </p:grpSpPr>
              <p:sp>
                <p:nvSpPr>
                  <p:cNvPr id="320" name="Oval 31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1" name="Oval 32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2" name="Oval 32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8" name="Group 307"/>
                <p:cNvGrpSpPr/>
                <p:nvPr/>
              </p:nvGrpSpPr>
              <p:grpSpPr>
                <a:xfrm rot="13916013">
                  <a:off x="4478082" y="3738319"/>
                  <a:ext cx="136981" cy="125191"/>
                  <a:chOff x="4195407" y="3792530"/>
                  <a:chExt cx="170046" cy="208000"/>
                </a:xfrm>
              </p:grpSpPr>
              <p:sp>
                <p:nvSpPr>
                  <p:cNvPr id="317" name="Oval 31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8" name="Oval 31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9" name="Oval 31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09" name="Group 308"/>
                <p:cNvGrpSpPr/>
                <p:nvPr/>
              </p:nvGrpSpPr>
              <p:grpSpPr>
                <a:xfrm rot="5665875">
                  <a:off x="4511476" y="3579815"/>
                  <a:ext cx="136981" cy="125191"/>
                  <a:chOff x="4195407" y="3792530"/>
                  <a:chExt cx="170046" cy="208000"/>
                </a:xfrm>
              </p:grpSpPr>
              <p:sp>
                <p:nvSpPr>
                  <p:cNvPr id="314" name="Oval 31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5" name="Oval 31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6" name="Oval 31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10" name="Oval 309"/>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1" name="Oval 310"/>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2" name="Oval 311"/>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3" name="Oval 312"/>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50" name="Group 349"/>
              <p:cNvGrpSpPr/>
              <p:nvPr/>
            </p:nvGrpSpPr>
            <p:grpSpPr>
              <a:xfrm>
                <a:off x="4950202" y="3538886"/>
                <a:ext cx="347493" cy="884821"/>
                <a:chOff x="3945524" y="1199153"/>
                <a:chExt cx="753674" cy="1448471"/>
              </a:xfrm>
            </p:grpSpPr>
            <p:grpSp>
              <p:nvGrpSpPr>
                <p:cNvPr id="351" name="Group 350"/>
                <p:cNvGrpSpPr/>
                <p:nvPr/>
              </p:nvGrpSpPr>
              <p:grpSpPr>
                <a:xfrm>
                  <a:off x="3945524" y="1199153"/>
                  <a:ext cx="753674" cy="1248068"/>
                  <a:chOff x="3969778" y="1929542"/>
                  <a:chExt cx="762155" cy="1175603"/>
                </a:xfrm>
                <a:solidFill>
                  <a:srgbClr val="70AD47">
                    <a:lumMod val="40000"/>
                    <a:lumOff val="60000"/>
                  </a:srgbClr>
                </a:solidFill>
              </p:grpSpPr>
              <p:sp>
                <p:nvSpPr>
                  <p:cNvPr id="355" name="Freeform 354"/>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56" name="Group 355"/>
                  <p:cNvGrpSpPr/>
                  <p:nvPr/>
                </p:nvGrpSpPr>
                <p:grpSpPr>
                  <a:xfrm>
                    <a:off x="4168363" y="1929542"/>
                    <a:ext cx="376239" cy="412357"/>
                    <a:chOff x="4106085" y="1684451"/>
                    <a:chExt cx="376238" cy="412358"/>
                  </a:xfrm>
                  <a:grpFill/>
                </p:grpSpPr>
                <p:sp>
                  <p:nvSpPr>
                    <p:cNvPr id="382" name="Oval 381"/>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3" name="Oval 382"/>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4" name="Oval 383"/>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5" name="Oval 384"/>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6" name="Oval 385"/>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7" name="Oval 386"/>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8" name="Oval 387"/>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9" name="Oval 388"/>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0" name="Oval 389"/>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1" name="Freeform 390"/>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2" name="Freeform 391"/>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3" name="Freeform 392"/>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57" name="Group 356"/>
                  <p:cNvGrpSpPr/>
                  <p:nvPr/>
                </p:nvGrpSpPr>
                <p:grpSpPr>
                  <a:xfrm rot="4106863" flipH="1">
                    <a:off x="4337635" y="2344176"/>
                    <a:ext cx="376238" cy="412359"/>
                    <a:chOff x="4106085" y="1684451"/>
                    <a:chExt cx="376238" cy="412358"/>
                  </a:xfrm>
                  <a:grpFill/>
                </p:grpSpPr>
                <p:sp>
                  <p:nvSpPr>
                    <p:cNvPr id="370" name="Oval 369"/>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1" name="Oval 370"/>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2" name="Oval 371"/>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3" name="Oval 372"/>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4" name="Oval 373"/>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5" name="Oval 374"/>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6" name="Oval 375"/>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7" name="Oval 376"/>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8" name="Oval 377"/>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9" name="Freeform 378"/>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0" name="Freeform 379"/>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1" name="Freeform 380"/>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58" name="Oval 357"/>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9" name="Oval 358"/>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0" name="Oval 359"/>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1" name="Oval 360"/>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2" name="Oval 361"/>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3" name="Oval 362"/>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4" name="Oval 363"/>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5" name="Oval 364"/>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6" name="Oval 365"/>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7" name="Freeform 366"/>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8" name="Freeform 367"/>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9" name="Freeform 368"/>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52" name="Freeform 351"/>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3" name="Freeform 352"/>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4" name="Freeform 353"/>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94" name="Group 393"/>
              <p:cNvGrpSpPr/>
              <p:nvPr/>
            </p:nvGrpSpPr>
            <p:grpSpPr>
              <a:xfrm>
                <a:off x="4471205" y="3814425"/>
                <a:ext cx="347493" cy="884821"/>
                <a:chOff x="3945524" y="1199153"/>
                <a:chExt cx="753674" cy="1448471"/>
              </a:xfrm>
            </p:grpSpPr>
            <p:grpSp>
              <p:nvGrpSpPr>
                <p:cNvPr id="395" name="Group 394"/>
                <p:cNvGrpSpPr/>
                <p:nvPr/>
              </p:nvGrpSpPr>
              <p:grpSpPr>
                <a:xfrm>
                  <a:off x="3945524" y="1199153"/>
                  <a:ext cx="753674" cy="1248068"/>
                  <a:chOff x="3969778" y="1929542"/>
                  <a:chExt cx="762155" cy="1175603"/>
                </a:xfrm>
                <a:solidFill>
                  <a:srgbClr val="70AD47">
                    <a:lumMod val="40000"/>
                    <a:lumOff val="60000"/>
                  </a:srgbClr>
                </a:solidFill>
              </p:grpSpPr>
              <p:sp>
                <p:nvSpPr>
                  <p:cNvPr id="399" name="Freeform 398"/>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00" name="Group 399"/>
                  <p:cNvGrpSpPr/>
                  <p:nvPr/>
                </p:nvGrpSpPr>
                <p:grpSpPr>
                  <a:xfrm>
                    <a:off x="4168363" y="1929542"/>
                    <a:ext cx="376239" cy="412357"/>
                    <a:chOff x="4106085" y="1684451"/>
                    <a:chExt cx="376238" cy="412358"/>
                  </a:xfrm>
                  <a:grpFill/>
                </p:grpSpPr>
                <p:sp>
                  <p:nvSpPr>
                    <p:cNvPr id="426" name="Oval 425"/>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7" name="Oval 426"/>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8" name="Oval 427"/>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9" name="Oval 428"/>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0" name="Oval 429"/>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1" name="Oval 430"/>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2" name="Oval 431"/>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3" name="Oval 432"/>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4" name="Oval 433"/>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5" name="Freeform 434"/>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6" name="Freeform 435"/>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7" name="Freeform 436"/>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01" name="Group 400"/>
                  <p:cNvGrpSpPr/>
                  <p:nvPr/>
                </p:nvGrpSpPr>
                <p:grpSpPr>
                  <a:xfrm rot="4106863" flipH="1">
                    <a:off x="4337635" y="2344176"/>
                    <a:ext cx="376238" cy="412359"/>
                    <a:chOff x="4106085" y="1684451"/>
                    <a:chExt cx="376238" cy="412358"/>
                  </a:xfrm>
                  <a:grpFill/>
                </p:grpSpPr>
                <p:sp>
                  <p:nvSpPr>
                    <p:cNvPr id="414" name="Oval 413"/>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5" name="Oval 414"/>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6" name="Oval 415"/>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7" name="Oval 416"/>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8" name="Oval 417"/>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9" name="Oval 418"/>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0" name="Oval 419"/>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1" name="Oval 420"/>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2" name="Oval 421"/>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3" name="Freeform 422"/>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4" name="Freeform 423"/>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5" name="Freeform 424"/>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2" name="Oval 401"/>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3" name="Oval 402"/>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4" name="Oval 403"/>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5" name="Oval 404"/>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6" name="Oval 405"/>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7" name="Oval 406"/>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8" name="Oval 407"/>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 name="Oval 408"/>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0" name="Oval 409"/>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1" name="Freeform 410"/>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2" name="Freeform 411"/>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3" name="Freeform 412"/>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96" name="Freeform 395"/>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7" name="Freeform 396"/>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Freeform 397"/>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38" name="Group 437"/>
              <p:cNvGrpSpPr/>
              <p:nvPr/>
            </p:nvGrpSpPr>
            <p:grpSpPr>
              <a:xfrm>
                <a:off x="4663578" y="4430045"/>
                <a:ext cx="245170" cy="187822"/>
                <a:chOff x="4244203" y="3491469"/>
                <a:chExt cx="623017" cy="619091"/>
              </a:xfrm>
            </p:grpSpPr>
            <p:sp>
              <p:nvSpPr>
                <p:cNvPr id="439" name="Freeform 438"/>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0" name="Freeform 439"/>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1" name="Freeform 440"/>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2" name="Freeform 441"/>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43" name="Group 442"/>
                <p:cNvGrpSpPr/>
                <p:nvPr/>
              </p:nvGrpSpPr>
              <p:grpSpPr>
                <a:xfrm>
                  <a:off x="4273899" y="3851677"/>
                  <a:ext cx="136981" cy="125191"/>
                  <a:chOff x="4195407" y="3792530"/>
                  <a:chExt cx="170046" cy="208000"/>
                </a:xfrm>
              </p:grpSpPr>
              <p:sp>
                <p:nvSpPr>
                  <p:cNvPr id="492" name="Oval 49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3" name="Oval 49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4" name="Oval 49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4" name="Group 443"/>
                <p:cNvGrpSpPr/>
                <p:nvPr/>
              </p:nvGrpSpPr>
              <p:grpSpPr>
                <a:xfrm rot="2351319">
                  <a:off x="4244203" y="3578822"/>
                  <a:ext cx="117967" cy="137434"/>
                  <a:chOff x="4237501" y="3382087"/>
                  <a:chExt cx="170046" cy="208000"/>
                </a:xfrm>
              </p:grpSpPr>
              <p:sp>
                <p:nvSpPr>
                  <p:cNvPr id="489" name="Oval 48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0" name="Oval 48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1" name="Oval 49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5" name="Group 444"/>
                <p:cNvGrpSpPr/>
                <p:nvPr/>
              </p:nvGrpSpPr>
              <p:grpSpPr>
                <a:xfrm rot="11218135">
                  <a:off x="4750031" y="3755238"/>
                  <a:ext cx="117189" cy="143363"/>
                  <a:chOff x="4237501" y="3382087"/>
                  <a:chExt cx="170046" cy="208000"/>
                </a:xfrm>
              </p:grpSpPr>
              <p:sp>
                <p:nvSpPr>
                  <p:cNvPr id="486" name="Oval 48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7" name="Oval 48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8" name="Oval 48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6" name="Group 445"/>
                <p:cNvGrpSpPr/>
                <p:nvPr/>
              </p:nvGrpSpPr>
              <p:grpSpPr>
                <a:xfrm rot="5224720">
                  <a:off x="4538345" y="3460860"/>
                  <a:ext cx="98853" cy="160071"/>
                  <a:chOff x="4237501" y="3382087"/>
                  <a:chExt cx="170046" cy="208000"/>
                </a:xfrm>
              </p:grpSpPr>
              <p:sp>
                <p:nvSpPr>
                  <p:cNvPr id="483" name="Oval 48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4" name="Oval 48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5" name="Oval 48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7" name="Group 446"/>
                <p:cNvGrpSpPr/>
                <p:nvPr/>
              </p:nvGrpSpPr>
              <p:grpSpPr>
                <a:xfrm rot="14416668">
                  <a:off x="4603042" y="3834310"/>
                  <a:ext cx="117189" cy="143363"/>
                  <a:chOff x="4237501" y="3382087"/>
                  <a:chExt cx="170046" cy="208000"/>
                </a:xfrm>
              </p:grpSpPr>
              <p:sp>
                <p:nvSpPr>
                  <p:cNvPr id="480" name="Oval 47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1" name="Oval 48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2" name="Oval 48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8" name="Group 447"/>
                <p:cNvGrpSpPr/>
                <p:nvPr/>
              </p:nvGrpSpPr>
              <p:grpSpPr>
                <a:xfrm rot="3034340">
                  <a:off x="4640381" y="3672804"/>
                  <a:ext cx="117189" cy="143363"/>
                  <a:chOff x="4237501" y="3382087"/>
                  <a:chExt cx="170046" cy="208000"/>
                </a:xfrm>
              </p:grpSpPr>
              <p:sp>
                <p:nvSpPr>
                  <p:cNvPr id="477" name="Oval 47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8" name="Oval 47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9" name="Oval 47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49" name="Group 448"/>
                <p:cNvGrpSpPr/>
                <p:nvPr/>
              </p:nvGrpSpPr>
              <p:grpSpPr>
                <a:xfrm rot="13916013">
                  <a:off x="4398206" y="3909923"/>
                  <a:ext cx="136981" cy="125191"/>
                  <a:chOff x="4195407" y="3792530"/>
                  <a:chExt cx="170046" cy="208000"/>
                </a:xfrm>
              </p:grpSpPr>
              <p:sp>
                <p:nvSpPr>
                  <p:cNvPr id="474" name="Oval 47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5" name="Oval 47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6" name="Oval 47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0" name="Group 449"/>
                <p:cNvGrpSpPr/>
                <p:nvPr/>
              </p:nvGrpSpPr>
              <p:grpSpPr>
                <a:xfrm rot="4035087">
                  <a:off x="4360198" y="3785574"/>
                  <a:ext cx="136981" cy="125191"/>
                  <a:chOff x="4195407" y="3792530"/>
                  <a:chExt cx="170046" cy="208000"/>
                </a:xfrm>
              </p:grpSpPr>
              <p:sp>
                <p:nvSpPr>
                  <p:cNvPr id="471" name="Oval 47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2" name="Oval 47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3" name="Oval 47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1" name="Group 450"/>
                <p:cNvGrpSpPr/>
                <p:nvPr/>
              </p:nvGrpSpPr>
              <p:grpSpPr>
                <a:xfrm rot="14498781">
                  <a:off x="4314601" y="3697106"/>
                  <a:ext cx="117967" cy="137434"/>
                  <a:chOff x="4237501" y="3382087"/>
                  <a:chExt cx="170046" cy="208000"/>
                </a:xfrm>
              </p:grpSpPr>
              <p:sp>
                <p:nvSpPr>
                  <p:cNvPr id="468" name="Oval 46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9" name="Oval 46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0" name="Oval 46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2" name="Group 451"/>
                <p:cNvGrpSpPr/>
                <p:nvPr/>
              </p:nvGrpSpPr>
              <p:grpSpPr>
                <a:xfrm rot="5965306">
                  <a:off x="4390375" y="3582974"/>
                  <a:ext cx="117967" cy="137434"/>
                  <a:chOff x="4237501" y="3382087"/>
                  <a:chExt cx="170046" cy="208000"/>
                </a:xfrm>
              </p:grpSpPr>
              <p:sp>
                <p:nvSpPr>
                  <p:cNvPr id="465" name="Oval 46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6" name="Oval 46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7" name="Oval 46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3" name="Group 452"/>
                <p:cNvGrpSpPr/>
                <p:nvPr/>
              </p:nvGrpSpPr>
              <p:grpSpPr>
                <a:xfrm rot="13916013">
                  <a:off x="4478082" y="3738319"/>
                  <a:ext cx="136981" cy="125191"/>
                  <a:chOff x="4195407" y="3792530"/>
                  <a:chExt cx="170046" cy="208000"/>
                </a:xfrm>
              </p:grpSpPr>
              <p:sp>
                <p:nvSpPr>
                  <p:cNvPr id="462" name="Oval 46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3" name="Oval 46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4" name="Oval 46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4" name="Group 453"/>
                <p:cNvGrpSpPr/>
                <p:nvPr/>
              </p:nvGrpSpPr>
              <p:grpSpPr>
                <a:xfrm rot="5665875">
                  <a:off x="4511476" y="3579815"/>
                  <a:ext cx="136981" cy="125191"/>
                  <a:chOff x="4195407" y="3792530"/>
                  <a:chExt cx="170046" cy="208000"/>
                </a:xfrm>
              </p:grpSpPr>
              <p:sp>
                <p:nvSpPr>
                  <p:cNvPr id="459" name="Oval 45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0" name="Oval 45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1" name="Oval 46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55" name="Oval 454"/>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6" name="Oval 455"/>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7" name="Oval 456"/>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8" name="Oval 457"/>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95" name="Group 494"/>
              <p:cNvGrpSpPr/>
              <p:nvPr/>
            </p:nvGrpSpPr>
            <p:grpSpPr>
              <a:xfrm>
                <a:off x="4882302" y="4281444"/>
                <a:ext cx="245170" cy="187822"/>
                <a:chOff x="4244203" y="3491469"/>
                <a:chExt cx="623017" cy="619091"/>
              </a:xfrm>
            </p:grpSpPr>
            <p:sp>
              <p:nvSpPr>
                <p:cNvPr id="496" name="Freeform 495"/>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7" name="Freeform 496"/>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8" name="Freeform 497"/>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9" name="Freeform 498"/>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00" name="Group 499"/>
                <p:cNvGrpSpPr/>
                <p:nvPr/>
              </p:nvGrpSpPr>
              <p:grpSpPr>
                <a:xfrm>
                  <a:off x="4273899" y="3851677"/>
                  <a:ext cx="136981" cy="125191"/>
                  <a:chOff x="4195407" y="3792530"/>
                  <a:chExt cx="170046" cy="208000"/>
                </a:xfrm>
              </p:grpSpPr>
              <p:sp>
                <p:nvSpPr>
                  <p:cNvPr id="549" name="Oval 54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0" name="Oval 54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1" name="Oval 55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1" name="Group 500"/>
                <p:cNvGrpSpPr/>
                <p:nvPr/>
              </p:nvGrpSpPr>
              <p:grpSpPr>
                <a:xfrm rot="2351319">
                  <a:off x="4244203" y="3578822"/>
                  <a:ext cx="117967" cy="137434"/>
                  <a:chOff x="4237501" y="3382087"/>
                  <a:chExt cx="170046" cy="208000"/>
                </a:xfrm>
              </p:grpSpPr>
              <p:sp>
                <p:nvSpPr>
                  <p:cNvPr id="546" name="Oval 54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7" name="Oval 54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8" name="Oval 54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2" name="Group 501"/>
                <p:cNvGrpSpPr/>
                <p:nvPr/>
              </p:nvGrpSpPr>
              <p:grpSpPr>
                <a:xfrm rot="11218135">
                  <a:off x="4750031" y="3755238"/>
                  <a:ext cx="117189" cy="143363"/>
                  <a:chOff x="4237501" y="3382087"/>
                  <a:chExt cx="170046" cy="208000"/>
                </a:xfrm>
              </p:grpSpPr>
              <p:sp>
                <p:nvSpPr>
                  <p:cNvPr id="543" name="Oval 54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4" name="Oval 54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5" name="Oval 54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3" name="Group 502"/>
                <p:cNvGrpSpPr/>
                <p:nvPr/>
              </p:nvGrpSpPr>
              <p:grpSpPr>
                <a:xfrm rot="5224720">
                  <a:off x="4538345" y="3460860"/>
                  <a:ext cx="98853" cy="160071"/>
                  <a:chOff x="4237501" y="3382087"/>
                  <a:chExt cx="170046" cy="208000"/>
                </a:xfrm>
              </p:grpSpPr>
              <p:sp>
                <p:nvSpPr>
                  <p:cNvPr id="540" name="Oval 53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1" name="Oval 54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2" name="Oval 54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4" name="Group 503"/>
                <p:cNvGrpSpPr/>
                <p:nvPr/>
              </p:nvGrpSpPr>
              <p:grpSpPr>
                <a:xfrm rot="14416668">
                  <a:off x="4603042" y="3834310"/>
                  <a:ext cx="117189" cy="143363"/>
                  <a:chOff x="4237501" y="3382087"/>
                  <a:chExt cx="170046" cy="208000"/>
                </a:xfrm>
              </p:grpSpPr>
              <p:sp>
                <p:nvSpPr>
                  <p:cNvPr id="537" name="Oval 53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8" name="Oval 53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9" name="Oval 53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5" name="Group 504"/>
                <p:cNvGrpSpPr/>
                <p:nvPr/>
              </p:nvGrpSpPr>
              <p:grpSpPr>
                <a:xfrm rot="3034340">
                  <a:off x="4640381" y="3672804"/>
                  <a:ext cx="117189" cy="143363"/>
                  <a:chOff x="4237501" y="3382087"/>
                  <a:chExt cx="170046" cy="208000"/>
                </a:xfrm>
              </p:grpSpPr>
              <p:sp>
                <p:nvSpPr>
                  <p:cNvPr id="534" name="Oval 53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5" name="Oval 53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6" name="Oval 53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6" name="Group 505"/>
                <p:cNvGrpSpPr/>
                <p:nvPr/>
              </p:nvGrpSpPr>
              <p:grpSpPr>
                <a:xfrm rot="13916013">
                  <a:off x="4398206" y="3909923"/>
                  <a:ext cx="136981" cy="125191"/>
                  <a:chOff x="4195407" y="3792530"/>
                  <a:chExt cx="170046" cy="208000"/>
                </a:xfrm>
              </p:grpSpPr>
              <p:sp>
                <p:nvSpPr>
                  <p:cNvPr id="531" name="Oval 53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2" name="Oval 53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3" name="Oval 53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7" name="Group 506"/>
                <p:cNvGrpSpPr/>
                <p:nvPr/>
              </p:nvGrpSpPr>
              <p:grpSpPr>
                <a:xfrm rot="4035087">
                  <a:off x="4360198" y="3785574"/>
                  <a:ext cx="136981" cy="125191"/>
                  <a:chOff x="4195407" y="3792530"/>
                  <a:chExt cx="170046" cy="208000"/>
                </a:xfrm>
              </p:grpSpPr>
              <p:sp>
                <p:nvSpPr>
                  <p:cNvPr id="528" name="Oval 52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9" name="Oval 52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0" name="Oval 52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8" name="Group 507"/>
                <p:cNvGrpSpPr/>
                <p:nvPr/>
              </p:nvGrpSpPr>
              <p:grpSpPr>
                <a:xfrm rot="14498781">
                  <a:off x="4314601" y="3697106"/>
                  <a:ext cx="117967" cy="137434"/>
                  <a:chOff x="4237501" y="3382087"/>
                  <a:chExt cx="170046" cy="208000"/>
                </a:xfrm>
              </p:grpSpPr>
              <p:sp>
                <p:nvSpPr>
                  <p:cNvPr id="525" name="Oval 52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6" name="Oval 52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7" name="Oval 52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9" name="Group 508"/>
                <p:cNvGrpSpPr/>
                <p:nvPr/>
              </p:nvGrpSpPr>
              <p:grpSpPr>
                <a:xfrm rot="5965306">
                  <a:off x="4390375" y="3582974"/>
                  <a:ext cx="117967" cy="137434"/>
                  <a:chOff x="4237501" y="3382087"/>
                  <a:chExt cx="170046" cy="208000"/>
                </a:xfrm>
              </p:grpSpPr>
              <p:sp>
                <p:nvSpPr>
                  <p:cNvPr id="522" name="Oval 52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3" name="Oval 52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4" name="Oval 52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10" name="Group 509"/>
                <p:cNvGrpSpPr/>
                <p:nvPr/>
              </p:nvGrpSpPr>
              <p:grpSpPr>
                <a:xfrm rot="13916013">
                  <a:off x="4478082" y="3738319"/>
                  <a:ext cx="136981" cy="125191"/>
                  <a:chOff x="4195407" y="3792530"/>
                  <a:chExt cx="170046" cy="208000"/>
                </a:xfrm>
              </p:grpSpPr>
              <p:sp>
                <p:nvSpPr>
                  <p:cNvPr id="519" name="Oval 51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0" name="Oval 51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1" name="Oval 52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11" name="Group 510"/>
                <p:cNvGrpSpPr/>
                <p:nvPr/>
              </p:nvGrpSpPr>
              <p:grpSpPr>
                <a:xfrm rot="5665875">
                  <a:off x="4511476" y="3579815"/>
                  <a:ext cx="136981" cy="125191"/>
                  <a:chOff x="4195407" y="3792530"/>
                  <a:chExt cx="170046" cy="208000"/>
                </a:xfrm>
              </p:grpSpPr>
              <p:sp>
                <p:nvSpPr>
                  <p:cNvPr id="516" name="Oval 51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7" name="Oval 51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8" name="Oval 51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12" name="Oval 511"/>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3" name="Oval 512"/>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4" name="Oval 513"/>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5" name="Oval 514"/>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52" name="Group 551"/>
            <p:cNvGrpSpPr/>
            <p:nvPr/>
          </p:nvGrpSpPr>
          <p:grpSpPr>
            <a:xfrm>
              <a:off x="4993122" y="3559019"/>
              <a:ext cx="871535" cy="1237836"/>
              <a:chOff x="4426160" y="3538886"/>
              <a:chExt cx="871535" cy="1237836"/>
            </a:xfrm>
          </p:grpSpPr>
          <p:grpSp>
            <p:nvGrpSpPr>
              <p:cNvPr id="553" name="Group 552"/>
              <p:cNvGrpSpPr/>
              <p:nvPr/>
            </p:nvGrpSpPr>
            <p:grpSpPr>
              <a:xfrm>
                <a:off x="4694608" y="3707230"/>
                <a:ext cx="347493" cy="884821"/>
                <a:chOff x="3945524" y="1199153"/>
                <a:chExt cx="753674" cy="1448471"/>
              </a:xfrm>
            </p:grpSpPr>
            <p:grpSp>
              <p:nvGrpSpPr>
                <p:cNvPr id="813" name="Group 812"/>
                <p:cNvGrpSpPr/>
                <p:nvPr/>
              </p:nvGrpSpPr>
              <p:grpSpPr>
                <a:xfrm>
                  <a:off x="3945524" y="1199153"/>
                  <a:ext cx="753674" cy="1248068"/>
                  <a:chOff x="3969778" y="1929542"/>
                  <a:chExt cx="762155" cy="1175603"/>
                </a:xfrm>
                <a:solidFill>
                  <a:srgbClr val="70AD47">
                    <a:lumMod val="40000"/>
                    <a:lumOff val="60000"/>
                  </a:srgbClr>
                </a:solidFill>
              </p:grpSpPr>
              <p:sp>
                <p:nvSpPr>
                  <p:cNvPr id="817" name="Freeform 816"/>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18" name="Group 817"/>
                  <p:cNvGrpSpPr/>
                  <p:nvPr/>
                </p:nvGrpSpPr>
                <p:grpSpPr>
                  <a:xfrm>
                    <a:off x="4168363" y="1929542"/>
                    <a:ext cx="376239" cy="412357"/>
                    <a:chOff x="4106085" y="1684451"/>
                    <a:chExt cx="376238" cy="412358"/>
                  </a:xfrm>
                  <a:grpFill/>
                </p:grpSpPr>
                <p:sp>
                  <p:nvSpPr>
                    <p:cNvPr id="844" name="Oval 843"/>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5" name="Oval 844"/>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6" name="Oval 845"/>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7" name="Oval 846"/>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8" name="Oval 847"/>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9" name="Oval 848"/>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0" name="Oval 849"/>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1" name="Oval 850"/>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2" name="Oval 851"/>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3" name="Freeform 852"/>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4" name="Freeform 853"/>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5" name="Freeform 854"/>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19" name="Group 818"/>
                  <p:cNvGrpSpPr/>
                  <p:nvPr/>
                </p:nvGrpSpPr>
                <p:grpSpPr>
                  <a:xfrm rot="4106863" flipH="1">
                    <a:off x="4337635" y="2344176"/>
                    <a:ext cx="376238" cy="412359"/>
                    <a:chOff x="4106085" y="1684451"/>
                    <a:chExt cx="376238" cy="412358"/>
                  </a:xfrm>
                  <a:grpFill/>
                </p:grpSpPr>
                <p:sp>
                  <p:nvSpPr>
                    <p:cNvPr id="832" name="Oval 831"/>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3" name="Oval 832"/>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4" name="Oval 833"/>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5" name="Oval 834"/>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6" name="Oval 835"/>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7" name="Oval 836"/>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8" name="Oval 837"/>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9" name="Oval 838"/>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0" name="Oval 839"/>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1" name="Freeform 840"/>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2" name="Freeform 841"/>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3" name="Freeform 842"/>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20" name="Oval 819"/>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1" name="Oval 820"/>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2" name="Oval 821"/>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3" name="Oval 822"/>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4" name="Oval 823"/>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5" name="Oval 824"/>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6" name="Oval 825"/>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7" name="Oval 826"/>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8" name="Oval 827"/>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9" name="Freeform 828"/>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0" name="Freeform 829"/>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1" name="Freeform 830"/>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14" name="Freeform 813"/>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5" name="Freeform 814"/>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6" name="Freeform 815"/>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4" name="Group 553"/>
              <p:cNvGrpSpPr/>
              <p:nvPr/>
            </p:nvGrpSpPr>
            <p:grpSpPr>
              <a:xfrm>
                <a:off x="4426160" y="4588900"/>
                <a:ext cx="245170" cy="187822"/>
                <a:chOff x="4244203" y="3491469"/>
                <a:chExt cx="623017" cy="619091"/>
              </a:xfrm>
            </p:grpSpPr>
            <p:sp>
              <p:nvSpPr>
                <p:cNvPr id="757" name="Freeform 756"/>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8" name="Freeform 757"/>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9" name="Freeform 758"/>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0" name="Freeform 759"/>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61" name="Group 760"/>
                <p:cNvGrpSpPr/>
                <p:nvPr/>
              </p:nvGrpSpPr>
              <p:grpSpPr>
                <a:xfrm>
                  <a:off x="4273899" y="3851677"/>
                  <a:ext cx="136981" cy="125191"/>
                  <a:chOff x="4195407" y="3792530"/>
                  <a:chExt cx="170046" cy="208000"/>
                </a:xfrm>
              </p:grpSpPr>
              <p:sp>
                <p:nvSpPr>
                  <p:cNvPr id="810" name="Oval 80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1" name="Oval 81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2" name="Oval 81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2" name="Group 761"/>
                <p:cNvGrpSpPr/>
                <p:nvPr/>
              </p:nvGrpSpPr>
              <p:grpSpPr>
                <a:xfrm rot="2351319">
                  <a:off x="4244203" y="3578822"/>
                  <a:ext cx="117967" cy="137434"/>
                  <a:chOff x="4237501" y="3382087"/>
                  <a:chExt cx="170046" cy="208000"/>
                </a:xfrm>
              </p:grpSpPr>
              <p:sp>
                <p:nvSpPr>
                  <p:cNvPr id="807" name="Oval 80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8" name="Oval 80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9" name="Oval 80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3" name="Group 762"/>
                <p:cNvGrpSpPr/>
                <p:nvPr/>
              </p:nvGrpSpPr>
              <p:grpSpPr>
                <a:xfrm rot="11218135">
                  <a:off x="4750031" y="3755238"/>
                  <a:ext cx="117189" cy="143363"/>
                  <a:chOff x="4237501" y="3382087"/>
                  <a:chExt cx="170046" cy="208000"/>
                </a:xfrm>
              </p:grpSpPr>
              <p:sp>
                <p:nvSpPr>
                  <p:cNvPr id="804" name="Oval 80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5" name="Oval 80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6" name="Oval 80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4" name="Group 763"/>
                <p:cNvGrpSpPr/>
                <p:nvPr/>
              </p:nvGrpSpPr>
              <p:grpSpPr>
                <a:xfrm rot="5224720">
                  <a:off x="4538345" y="3460860"/>
                  <a:ext cx="98853" cy="160071"/>
                  <a:chOff x="4237501" y="3382087"/>
                  <a:chExt cx="170046" cy="208000"/>
                </a:xfrm>
              </p:grpSpPr>
              <p:sp>
                <p:nvSpPr>
                  <p:cNvPr id="801" name="Oval 80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2" name="Oval 80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3" name="Oval 80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5" name="Group 764"/>
                <p:cNvGrpSpPr/>
                <p:nvPr/>
              </p:nvGrpSpPr>
              <p:grpSpPr>
                <a:xfrm rot="14416668">
                  <a:off x="4603042" y="3834310"/>
                  <a:ext cx="117189" cy="143363"/>
                  <a:chOff x="4237501" y="3382087"/>
                  <a:chExt cx="170046" cy="208000"/>
                </a:xfrm>
              </p:grpSpPr>
              <p:sp>
                <p:nvSpPr>
                  <p:cNvPr id="798" name="Oval 79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9" name="Oval 79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0" name="Oval 79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6" name="Group 765"/>
                <p:cNvGrpSpPr/>
                <p:nvPr/>
              </p:nvGrpSpPr>
              <p:grpSpPr>
                <a:xfrm rot="3034340">
                  <a:off x="4640381" y="3672804"/>
                  <a:ext cx="117189" cy="143363"/>
                  <a:chOff x="4237501" y="3382087"/>
                  <a:chExt cx="170046" cy="208000"/>
                </a:xfrm>
              </p:grpSpPr>
              <p:sp>
                <p:nvSpPr>
                  <p:cNvPr id="795" name="Oval 79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6" name="Oval 79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7" name="Oval 79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7" name="Group 766"/>
                <p:cNvGrpSpPr/>
                <p:nvPr/>
              </p:nvGrpSpPr>
              <p:grpSpPr>
                <a:xfrm rot="13916013">
                  <a:off x="4398206" y="3909923"/>
                  <a:ext cx="136981" cy="125191"/>
                  <a:chOff x="4195407" y="3792530"/>
                  <a:chExt cx="170046" cy="208000"/>
                </a:xfrm>
              </p:grpSpPr>
              <p:sp>
                <p:nvSpPr>
                  <p:cNvPr id="792" name="Oval 79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3" name="Oval 79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4" name="Oval 79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8" name="Group 767"/>
                <p:cNvGrpSpPr/>
                <p:nvPr/>
              </p:nvGrpSpPr>
              <p:grpSpPr>
                <a:xfrm rot="4035087">
                  <a:off x="4360198" y="3785574"/>
                  <a:ext cx="136981" cy="125191"/>
                  <a:chOff x="4195407" y="3792530"/>
                  <a:chExt cx="170046" cy="208000"/>
                </a:xfrm>
              </p:grpSpPr>
              <p:sp>
                <p:nvSpPr>
                  <p:cNvPr id="789" name="Oval 78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0" name="Oval 78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1" name="Oval 79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69" name="Group 768"/>
                <p:cNvGrpSpPr/>
                <p:nvPr/>
              </p:nvGrpSpPr>
              <p:grpSpPr>
                <a:xfrm rot="14498781">
                  <a:off x="4314601" y="3697106"/>
                  <a:ext cx="117967" cy="137434"/>
                  <a:chOff x="4237501" y="3382087"/>
                  <a:chExt cx="170046" cy="208000"/>
                </a:xfrm>
              </p:grpSpPr>
              <p:sp>
                <p:nvSpPr>
                  <p:cNvPr id="786" name="Oval 78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7" name="Oval 78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8" name="Oval 78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70" name="Group 769"/>
                <p:cNvGrpSpPr/>
                <p:nvPr/>
              </p:nvGrpSpPr>
              <p:grpSpPr>
                <a:xfrm rot="5965306">
                  <a:off x="4390375" y="3582974"/>
                  <a:ext cx="117967" cy="137434"/>
                  <a:chOff x="4237501" y="3382087"/>
                  <a:chExt cx="170046" cy="208000"/>
                </a:xfrm>
              </p:grpSpPr>
              <p:sp>
                <p:nvSpPr>
                  <p:cNvPr id="783" name="Oval 78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4" name="Oval 78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5" name="Oval 78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71" name="Group 770"/>
                <p:cNvGrpSpPr/>
                <p:nvPr/>
              </p:nvGrpSpPr>
              <p:grpSpPr>
                <a:xfrm rot="13916013">
                  <a:off x="4478082" y="3738319"/>
                  <a:ext cx="136981" cy="125191"/>
                  <a:chOff x="4195407" y="3792530"/>
                  <a:chExt cx="170046" cy="208000"/>
                </a:xfrm>
              </p:grpSpPr>
              <p:sp>
                <p:nvSpPr>
                  <p:cNvPr id="780" name="Oval 77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1" name="Oval 78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2" name="Oval 78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72" name="Group 771"/>
                <p:cNvGrpSpPr/>
                <p:nvPr/>
              </p:nvGrpSpPr>
              <p:grpSpPr>
                <a:xfrm rot="5665875">
                  <a:off x="4511476" y="3579815"/>
                  <a:ext cx="136981" cy="125191"/>
                  <a:chOff x="4195407" y="3792530"/>
                  <a:chExt cx="170046" cy="208000"/>
                </a:xfrm>
              </p:grpSpPr>
              <p:sp>
                <p:nvSpPr>
                  <p:cNvPr id="777" name="Oval 77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8" name="Oval 77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9" name="Oval 77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3" name="Oval 772"/>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4" name="Oval 773"/>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5" name="Oval 774"/>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6" name="Oval 775"/>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5" name="Group 554"/>
              <p:cNvGrpSpPr/>
              <p:nvPr/>
            </p:nvGrpSpPr>
            <p:grpSpPr>
              <a:xfrm>
                <a:off x="4950202" y="3538886"/>
                <a:ext cx="347493" cy="884821"/>
                <a:chOff x="3945524" y="1199153"/>
                <a:chExt cx="753674" cy="1448471"/>
              </a:xfrm>
            </p:grpSpPr>
            <p:grpSp>
              <p:nvGrpSpPr>
                <p:cNvPr id="714" name="Group 713"/>
                <p:cNvGrpSpPr/>
                <p:nvPr/>
              </p:nvGrpSpPr>
              <p:grpSpPr>
                <a:xfrm>
                  <a:off x="3945524" y="1199153"/>
                  <a:ext cx="753674" cy="1248068"/>
                  <a:chOff x="3969778" y="1929542"/>
                  <a:chExt cx="762155" cy="1175603"/>
                </a:xfrm>
                <a:solidFill>
                  <a:srgbClr val="70AD47">
                    <a:lumMod val="40000"/>
                    <a:lumOff val="60000"/>
                  </a:srgbClr>
                </a:solidFill>
              </p:grpSpPr>
              <p:sp>
                <p:nvSpPr>
                  <p:cNvPr id="718" name="Freeform 717"/>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19" name="Group 718"/>
                  <p:cNvGrpSpPr/>
                  <p:nvPr/>
                </p:nvGrpSpPr>
                <p:grpSpPr>
                  <a:xfrm>
                    <a:off x="4168363" y="1929542"/>
                    <a:ext cx="376239" cy="412357"/>
                    <a:chOff x="4106085" y="1684451"/>
                    <a:chExt cx="376238" cy="412358"/>
                  </a:xfrm>
                  <a:grpFill/>
                </p:grpSpPr>
                <p:sp>
                  <p:nvSpPr>
                    <p:cNvPr id="745" name="Oval 744"/>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6" name="Oval 745"/>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7" name="Oval 746"/>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8" name="Oval 747"/>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9" name="Oval 748"/>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0" name="Oval 749"/>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1" name="Oval 750"/>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2" name="Oval 751"/>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3" name="Oval 752"/>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4" name="Freeform 753"/>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5" name="Freeform 754"/>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6" name="Freeform 755"/>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720" name="Group 719"/>
                  <p:cNvGrpSpPr/>
                  <p:nvPr/>
                </p:nvGrpSpPr>
                <p:grpSpPr>
                  <a:xfrm rot="4106863" flipH="1">
                    <a:off x="4337635" y="2344176"/>
                    <a:ext cx="376238" cy="412359"/>
                    <a:chOff x="4106085" y="1684451"/>
                    <a:chExt cx="376238" cy="412358"/>
                  </a:xfrm>
                  <a:grpFill/>
                </p:grpSpPr>
                <p:sp>
                  <p:nvSpPr>
                    <p:cNvPr id="733" name="Oval 732"/>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4" name="Oval 733"/>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5" name="Oval 734"/>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6" name="Oval 735"/>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7" name="Oval 736"/>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8" name="Oval 737"/>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9" name="Oval 738"/>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0" name="Oval 739"/>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1" name="Oval 740"/>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2" name="Freeform 741"/>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3" name="Freeform 742"/>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4" name="Freeform 743"/>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21" name="Oval 720"/>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2" name="Oval 721"/>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3" name="Oval 722"/>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4" name="Oval 723"/>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5" name="Oval 724"/>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6" name="Oval 725"/>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7" name="Oval 726"/>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8" name="Oval 727"/>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9" name="Oval 728"/>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0" name="Freeform 729"/>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1" name="Freeform 730"/>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2" name="Freeform 731"/>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15" name="Freeform 714"/>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6" name="Freeform 715"/>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7" name="Freeform 716"/>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6" name="Group 555"/>
              <p:cNvGrpSpPr/>
              <p:nvPr/>
            </p:nvGrpSpPr>
            <p:grpSpPr>
              <a:xfrm>
                <a:off x="4471205" y="3814425"/>
                <a:ext cx="347493" cy="884821"/>
                <a:chOff x="3945524" y="1199153"/>
                <a:chExt cx="753674" cy="1448471"/>
              </a:xfrm>
            </p:grpSpPr>
            <p:grpSp>
              <p:nvGrpSpPr>
                <p:cNvPr id="671" name="Group 670"/>
                <p:cNvGrpSpPr/>
                <p:nvPr/>
              </p:nvGrpSpPr>
              <p:grpSpPr>
                <a:xfrm>
                  <a:off x="3945524" y="1199153"/>
                  <a:ext cx="753674" cy="1248068"/>
                  <a:chOff x="3969778" y="1929542"/>
                  <a:chExt cx="762155" cy="1175603"/>
                </a:xfrm>
                <a:solidFill>
                  <a:srgbClr val="70AD47">
                    <a:lumMod val="40000"/>
                    <a:lumOff val="60000"/>
                  </a:srgbClr>
                </a:solidFill>
              </p:grpSpPr>
              <p:sp>
                <p:nvSpPr>
                  <p:cNvPr id="675" name="Freeform 674"/>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76" name="Group 675"/>
                  <p:cNvGrpSpPr/>
                  <p:nvPr/>
                </p:nvGrpSpPr>
                <p:grpSpPr>
                  <a:xfrm>
                    <a:off x="4168363" y="1929542"/>
                    <a:ext cx="376239" cy="412357"/>
                    <a:chOff x="4106085" y="1684451"/>
                    <a:chExt cx="376238" cy="412358"/>
                  </a:xfrm>
                  <a:grpFill/>
                </p:grpSpPr>
                <p:sp>
                  <p:nvSpPr>
                    <p:cNvPr id="702" name="Oval 701"/>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3" name="Oval 702"/>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4" name="Oval 703"/>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5" name="Oval 704"/>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6" name="Oval 705"/>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7" name="Oval 706"/>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8" name="Oval 707"/>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9" name="Oval 708"/>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0" name="Oval 709"/>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1" name="Freeform 710"/>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2" name="Freeform 711"/>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3" name="Freeform 712"/>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77" name="Group 676"/>
                  <p:cNvGrpSpPr/>
                  <p:nvPr/>
                </p:nvGrpSpPr>
                <p:grpSpPr>
                  <a:xfrm rot="4106863" flipH="1">
                    <a:off x="4337635" y="2344176"/>
                    <a:ext cx="376238" cy="412359"/>
                    <a:chOff x="4106085" y="1684451"/>
                    <a:chExt cx="376238" cy="412358"/>
                  </a:xfrm>
                  <a:grpFill/>
                </p:grpSpPr>
                <p:sp>
                  <p:nvSpPr>
                    <p:cNvPr id="690" name="Oval 689"/>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1" name="Oval 690"/>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2" name="Oval 691"/>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3" name="Oval 692"/>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4" name="Oval 693"/>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5" name="Oval 694"/>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6" name="Oval 695"/>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7" name="Oval 696"/>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8" name="Oval 697"/>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9" name="Freeform 698"/>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0" name="Freeform 699"/>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1" name="Freeform 700"/>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78" name="Oval 677"/>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9" name="Oval 678"/>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0" name="Oval 679"/>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1" name="Oval 680"/>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2" name="Oval 681"/>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3" name="Oval 682"/>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4" name="Oval 683"/>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5" name="Oval 684"/>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6" name="Oval 685"/>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7" name="Freeform 686"/>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8" name="Freeform 687"/>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9" name="Freeform 688"/>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72" name="Freeform 671"/>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3" name="Freeform 672"/>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4" name="Freeform 673"/>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7" name="Group 556"/>
              <p:cNvGrpSpPr/>
              <p:nvPr/>
            </p:nvGrpSpPr>
            <p:grpSpPr>
              <a:xfrm>
                <a:off x="4663578" y="4430045"/>
                <a:ext cx="245170" cy="187822"/>
                <a:chOff x="4244203" y="3491469"/>
                <a:chExt cx="623017" cy="619091"/>
              </a:xfrm>
            </p:grpSpPr>
            <p:sp>
              <p:nvSpPr>
                <p:cNvPr id="615" name="Freeform 614"/>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6" name="Freeform 615"/>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7" name="Freeform 616"/>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8" name="Freeform 617"/>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19" name="Group 618"/>
                <p:cNvGrpSpPr/>
                <p:nvPr/>
              </p:nvGrpSpPr>
              <p:grpSpPr>
                <a:xfrm>
                  <a:off x="4273899" y="3851677"/>
                  <a:ext cx="136981" cy="125191"/>
                  <a:chOff x="4195407" y="3792530"/>
                  <a:chExt cx="170046" cy="208000"/>
                </a:xfrm>
              </p:grpSpPr>
              <p:sp>
                <p:nvSpPr>
                  <p:cNvPr id="668" name="Oval 66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9" name="Oval 66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0" name="Oval 66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0" name="Group 619"/>
                <p:cNvGrpSpPr/>
                <p:nvPr/>
              </p:nvGrpSpPr>
              <p:grpSpPr>
                <a:xfrm rot="2351319">
                  <a:off x="4244203" y="3578822"/>
                  <a:ext cx="117967" cy="137434"/>
                  <a:chOff x="4237501" y="3382087"/>
                  <a:chExt cx="170046" cy="208000"/>
                </a:xfrm>
              </p:grpSpPr>
              <p:sp>
                <p:nvSpPr>
                  <p:cNvPr id="665" name="Oval 66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6" name="Oval 66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7" name="Oval 66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1" name="Group 620"/>
                <p:cNvGrpSpPr/>
                <p:nvPr/>
              </p:nvGrpSpPr>
              <p:grpSpPr>
                <a:xfrm rot="11218135">
                  <a:off x="4750031" y="3755238"/>
                  <a:ext cx="117189" cy="143363"/>
                  <a:chOff x="4237501" y="3382087"/>
                  <a:chExt cx="170046" cy="208000"/>
                </a:xfrm>
              </p:grpSpPr>
              <p:sp>
                <p:nvSpPr>
                  <p:cNvPr id="662" name="Oval 66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3" name="Oval 66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4" name="Oval 66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2" name="Group 621"/>
                <p:cNvGrpSpPr/>
                <p:nvPr/>
              </p:nvGrpSpPr>
              <p:grpSpPr>
                <a:xfrm rot="5224720">
                  <a:off x="4538345" y="3460860"/>
                  <a:ext cx="98853" cy="160071"/>
                  <a:chOff x="4237501" y="3382087"/>
                  <a:chExt cx="170046" cy="208000"/>
                </a:xfrm>
              </p:grpSpPr>
              <p:sp>
                <p:nvSpPr>
                  <p:cNvPr id="659" name="Oval 65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0" name="Oval 65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1" name="Oval 66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3" name="Group 622"/>
                <p:cNvGrpSpPr/>
                <p:nvPr/>
              </p:nvGrpSpPr>
              <p:grpSpPr>
                <a:xfrm rot="14416668">
                  <a:off x="4603042" y="3834310"/>
                  <a:ext cx="117189" cy="143363"/>
                  <a:chOff x="4237501" y="3382087"/>
                  <a:chExt cx="170046" cy="208000"/>
                </a:xfrm>
              </p:grpSpPr>
              <p:sp>
                <p:nvSpPr>
                  <p:cNvPr id="656" name="Oval 65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7" name="Oval 65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8" name="Oval 65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4" name="Group 623"/>
                <p:cNvGrpSpPr/>
                <p:nvPr/>
              </p:nvGrpSpPr>
              <p:grpSpPr>
                <a:xfrm rot="3034340">
                  <a:off x="4640381" y="3672804"/>
                  <a:ext cx="117189" cy="143363"/>
                  <a:chOff x="4237501" y="3382087"/>
                  <a:chExt cx="170046" cy="208000"/>
                </a:xfrm>
              </p:grpSpPr>
              <p:sp>
                <p:nvSpPr>
                  <p:cNvPr id="653" name="Oval 65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4" name="Oval 65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5" name="Oval 65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5" name="Group 624"/>
                <p:cNvGrpSpPr/>
                <p:nvPr/>
              </p:nvGrpSpPr>
              <p:grpSpPr>
                <a:xfrm rot="13916013">
                  <a:off x="4398206" y="3909923"/>
                  <a:ext cx="136981" cy="125191"/>
                  <a:chOff x="4195407" y="3792530"/>
                  <a:chExt cx="170046" cy="208000"/>
                </a:xfrm>
              </p:grpSpPr>
              <p:sp>
                <p:nvSpPr>
                  <p:cNvPr id="650" name="Oval 64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1" name="Oval 65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2" name="Oval 65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6" name="Group 625"/>
                <p:cNvGrpSpPr/>
                <p:nvPr/>
              </p:nvGrpSpPr>
              <p:grpSpPr>
                <a:xfrm rot="4035087">
                  <a:off x="4360198" y="3785574"/>
                  <a:ext cx="136981" cy="125191"/>
                  <a:chOff x="4195407" y="3792530"/>
                  <a:chExt cx="170046" cy="208000"/>
                </a:xfrm>
              </p:grpSpPr>
              <p:sp>
                <p:nvSpPr>
                  <p:cNvPr id="647" name="Oval 64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8" name="Oval 64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9" name="Oval 64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7" name="Group 626"/>
                <p:cNvGrpSpPr/>
                <p:nvPr/>
              </p:nvGrpSpPr>
              <p:grpSpPr>
                <a:xfrm rot="14498781">
                  <a:off x="4314601" y="3697106"/>
                  <a:ext cx="117967" cy="137434"/>
                  <a:chOff x="4237501" y="3382087"/>
                  <a:chExt cx="170046" cy="208000"/>
                </a:xfrm>
              </p:grpSpPr>
              <p:sp>
                <p:nvSpPr>
                  <p:cNvPr id="644" name="Oval 64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5" name="Oval 64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6" name="Oval 64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8" name="Group 627"/>
                <p:cNvGrpSpPr/>
                <p:nvPr/>
              </p:nvGrpSpPr>
              <p:grpSpPr>
                <a:xfrm rot="5965306">
                  <a:off x="4390375" y="3582974"/>
                  <a:ext cx="117967" cy="137434"/>
                  <a:chOff x="4237501" y="3382087"/>
                  <a:chExt cx="170046" cy="208000"/>
                </a:xfrm>
              </p:grpSpPr>
              <p:sp>
                <p:nvSpPr>
                  <p:cNvPr id="641" name="Oval 64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2" name="Oval 64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3" name="Oval 64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9" name="Group 628"/>
                <p:cNvGrpSpPr/>
                <p:nvPr/>
              </p:nvGrpSpPr>
              <p:grpSpPr>
                <a:xfrm rot="13916013">
                  <a:off x="4478082" y="3738319"/>
                  <a:ext cx="136981" cy="125191"/>
                  <a:chOff x="4195407" y="3792530"/>
                  <a:chExt cx="170046" cy="208000"/>
                </a:xfrm>
              </p:grpSpPr>
              <p:sp>
                <p:nvSpPr>
                  <p:cNvPr id="638" name="Oval 63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9" name="Oval 63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0" name="Oval 63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30" name="Group 629"/>
                <p:cNvGrpSpPr/>
                <p:nvPr/>
              </p:nvGrpSpPr>
              <p:grpSpPr>
                <a:xfrm rot="5665875">
                  <a:off x="4511476" y="3579815"/>
                  <a:ext cx="136981" cy="125191"/>
                  <a:chOff x="4195407" y="3792530"/>
                  <a:chExt cx="170046" cy="208000"/>
                </a:xfrm>
              </p:grpSpPr>
              <p:sp>
                <p:nvSpPr>
                  <p:cNvPr id="635" name="Oval 63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6" name="Oval 63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7" name="Oval 63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31" name="Oval 630"/>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2" name="Oval 631"/>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3" name="Oval 632"/>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4" name="Oval 633"/>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8" name="Group 557"/>
              <p:cNvGrpSpPr/>
              <p:nvPr/>
            </p:nvGrpSpPr>
            <p:grpSpPr>
              <a:xfrm>
                <a:off x="4882302" y="4281444"/>
                <a:ext cx="245170" cy="187822"/>
                <a:chOff x="4244203" y="3491469"/>
                <a:chExt cx="623017" cy="619091"/>
              </a:xfrm>
            </p:grpSpPr>
            <p:sp>
              <p:nvSpPr>
                <p:cNvPr id="559" name="Freeform 558"/>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0" name="Freeform 559"/>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1" name="Freeform 560"/>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2" name="Freeform 561"/>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63" name="Group 562"/>
                <p:cNvGrpSpPr/>
                <p:nvPr/>
              </p:nvGrpSpPr>
              <p:grpSpPr>
                <a:xfrm>
                  <a:off x="4273899" y="3851677"/>
                  <a:ext cx="136981" cy="125191"/>
                  <a:chOff x="4195407" y="3792530"/>
                  <a:chExt cx="170046" cy="208000"/>
                </a:xfrm>
              </p:grpSpPr>
              <p:sp>
                <p:nvSpPr>
                  <p:cNvPr id="612" name="Oval 61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3" name="Oval 61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4" name="Oval 61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4" name="Group 563"/>
                <p:cNvGrpSpPr/>
                <p:nvPr/>
              </p:nvGrpSpPr>
              <p:grpSpPr>
                <a:xfrm rot="2351319">
                  <a:off x="4244203" y="3578822"/>
                  <a:ext cx="117967" cy="137434"/>
                  <a:chOff x="4237501" y="3382087"/>
                  <a:chExt cx="170046" cy="208000"/>
                </a:xfrm>
              </p:grpSpPr>
              <p:sp>
                <p:nvSpPr>
                  <p:cNvPr id="609" name="Oval 60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0" name="Oval 60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1" name="Oval 61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5" name="Group 564"/>
                <p:cNvGrpSpPr/>
                <p:nvPr/>
              </p:nvGrpSpPr>
              <p:grpSpPr>
                <a:xfrm rot="11218135">
                  <a:off x="4750031" y="3755238"/>
                  <a:ext cx="117189" cy="143363"/>
                  <a:chOff x="4237501" y="3382087"/>
                  <a:chExt cx="170046" cy="208000"/>
                </a:xfrm>
              </p:grpSpPr>
              <p:sp>
                <p:nvSpPr>
                  <p:cNvPr id="606" name="Oval 60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7" name="Oval 60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8" name="Oval 60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6" name="Group 565"/>
                <p:cNvGrpSpPr/>
                <p:nvPr/>
              </p:nvGrpSpPr>
              <p:grpSpPr>
                <a:xfrm rot="5224720">
                  <a:off x="4538345" y="3460860"/>
                  <a:ext cx="98853" cy="160071"/>
                  <a:chOff x="4237501" y="3382087"/>
                  <a:chExt cx="170046" cy="208000"/>
                </a:xfrm>
              </p:grpSpPr>
              <p:sp>
                <p:nvSpPr>
                  <p:cNvPr id="603" name="Oval 60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4" name="Oval 60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5" name="Oval 60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7" name="Group 566"/>
                <p:cNvGrpSpPr/>
                <p:nvPr/>
              </p:nvGrpSpPr>
              <p:grpSpPr>
                <a:xfrm rot="14416668">
                  <a:off x="4603042" y="3834310"/>
                  <a:ext cx="117189" cy="143363"/>
                  <a:chOff x="4237501" y="3382087"/>
                  <a:chExt cx="170046" cy="208000"/>
                </a:xfrm>
              </p:grpSpPr>
              <p:sp>
                <p:nvSpPr>
                  <p:cNvPr id="600" name="Oval 59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1" name="Oval 60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2" name="Oval 60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8" name="Group 567"/>
                <p:cNvGrpSpPr/>
                <p:nvPr/>
              </p:nvGrpSpPr>
              <p:grpSpPr>
                <a:xfrm rot="3034340">
                  <a:off x="4640381" y="3672804"/>
                  <a:ext cx="117189" cy="143363"/>
                  <a:chOff x="4237501" y="3382087"/>
                  <a:chExt cx="170046" cy="208000"/>
                </a:xfrm>
              </p:grpSpPr>
              <p:sp>
                <p:nvSpPr>
                  <p:cNvPr id="597" name="Oval 59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8" name="Oval 59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9" name="Oval 59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9" name="Group 568"/>
                <p:cNvGrpSpPr/>
                <p:nvPr/>
              </p:nvGrpSpPr>
              <p:grpSpPr>
                <a:xfrm rot="13916013">
                  <a:off x="4398206" y="3909923"/>
                  <a:ext cx="136981" cy="125191"/>
                  <a:chOff x="4195407" y="3792530"/>
                  <a:chExt cx="170046" cy="208000"/>
                </a:xfrm>
              </p:grpSpPr>
              <p:sp>
                <p:nvSpPr>
                  <p:cNvPr id="594" name="Oval 59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5" name="Oval 59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6" name="Oval 59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0" name="Group 569"/>
                <p:cNvGrpSpPr/>
                <p:nvPr/>
              </p:nvGrpSpPr>
              <p:grpSpPr>
                <a:xfrm rot="4035087">
                  <a:off x="4360198" y="3785574"/>
                  <a:ext cx="136981" cy="125191"/>
                  <a:chOff x="4195407" y="3792530"/>
                  <a:chExt cx="170046" cy="208000"/>
                </a:xfrm>
              </p:grpSpPr>
              <p:sp>
                <p:nvSpPr>
                  <p:cNvPr id="591" name="Oval 59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2" name="Oval 59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3" name="Oval 59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1" name="Group 570"/>
                <p:cNvGrpSpPr/>
                <p:nvPr/>
              </p:nvGrpSpPr>
              <p:grpSpPr>
                <a:xfrm rot="14498781">
                  <a:off x="4314601" y="3697106"/>
                  <a:ext cx="117967" cy="137434"/>
                  <a:chOff x="4237501" y="3382087"/>
                  <a:chExt cx="170046" cy="208000"/>
                </a:xfrm>
              </p:grpSpPr>
              <p:sp>
                <p:nvSpPr>
                  <p:cNvPr id="588" name="Oval 58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9" name="Oval 58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0" name="Oval 58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2" name="Group 571"/>
                <p:cNvGrpSpPr/>
                <p:nvPr/>
              </p:nvGrpSpPr>
              <p:grpSpPr>
                <a:xfrm rot="5965306">
                  <a:off x="4390375" y="3582974"/>
                  <a:ext cx="117967" cy="137434"/>
                  <a:chOff x="4237501" y="3382087"/>
                  <a:chExt cx="170046" cy="208000"/>
                </a:xfrm>
              </p:grpSpPr>
              <p:sp>
                <p:nvSpPr>
                  <p:cNvPr id="585" name="Oval 58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6" name="Oval 58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7" name="Oval 58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3" name="Group 572"/>
                <p:cNvGrpSpPr/>
                <p:nvPr/>
              </p:nvGrpSpPr>
              <p:grpSpPr>
                <a:xfrm rot="13916013">
                  <a:off x="4478082" y="3738319"/>
                  <a:ext cx="136981" cy="125191"/>
                  <a:chOff x="4195407" y="3792530"/>
                  <a:chExt cx="170046" cy="208000"/>
                </a:xfrm>
              </p:grpSpPr>
              <p:sp>
                <p:nvSpPr>
                  <p:cNvPr id="582" name="Oval 58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3" name="Oval 58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4" name="Oval 58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4" name="Group 573"/>
                <p:cNvGrpSpPr/>
                <p:nvPr/>
              </p:nvGrpSpPr>
              <p:grpSpPr>
                <a:xfrm rot="5665875">
                  <a:off x="4511476" y="3579815"/>
                  <a:ext cx="136981" cy="125191"/>
                  <a:chOff x="4195407" y="3792530"/>
                  <a:chExt cx="170046" cy="208000"/>
                </a:xfrm>
              </p:grpSpPr>
              <p:sp>
                <p:nvSpPr>
                  <p:cNvPr id="579" name="Oval 57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0" name="Oval 57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1" name="Oval 58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5" name="Oval 574"/>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6" name="Oval 575"/>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7" name="Oval 576"/>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8" name="Oval 577"/>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56" name="Group 855"/>
            <p:cNvGrpSpPr/>
            <p:nvPr/>
          </p:nvGrpSpPr>
          <p:grpSpPr>
            <a:xfrm>
              <a:off x="5495664" y="3543492"/>
              <a:ext cx="871535" cy="1237836"/>
              <a:chOff x="4426160" y="3538886"/>
              <a:chExt cx="871535" cy="1237836"/>
            </a:xfrm>
          </p:grpSpPr>
          <p:grpSp>
            <p:nvGrpSpPr>
              <p:cNvPr id="857" name="Group 856"/>
              <p:cNvGrpSpPr/>
              <p:nvPr/>
            </p:nvGrpSpPr>
            <p:grpSpPr>
              <a:xfrm>
                <a:off x="4694608" y="3707230"/>
                <a:ext cx="347493" cy="884821"/>
                <a:chOff x="3945524" y="1199153"/>
                <a:chExt cx="753674" cy="1448471"/>
              </a:xfrm>
            </p:grpSpPr>
            <p:grpSp>
              <p:nvGrpSpPr>
                <p:cNvPr id="1117" name="Group 1116"/>
                <p:cNvGrpSpPr/>
                <p:nvPr/>
              </p:nvGrpSpPr>
              <p:grpSpPr>
                <a:xfrm>
                  <a:off x="3945524" y="1199153"/>
                  <a:ext cx="753674" cy="1248068"/>
                  <a:chOff x="3969778" y="1929542"/>
                  <a:chExt cx="762155" cy="1175603"/>
                </a:xfrm>
                <a:solidFill>
                  <a:srgbClr val="70AD47">
                    <a:lumMod val="40000"/>
                    <a:lumOff val="60000"/>
                  </a:srgbClr>
                </a:solidFill>
              </p:grpSpPr>
              <p:sp>
                <p:nvSpPr>
                  <p:cNvPr id="1121" name="Freeform 1120"/>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122" name="Group 1121"/>
                  <p:cNvGrpSpPr/>
                  <p:nvPr/>
                </p:nvGrpSpPr>
                <p:grpSpPr>
                  <a:xfrm>
                    <a:off x="4168363" y="1929542"/>
                    <a:ext cx="376239" cy="412357"/>
                    <a:chOff x="4106085" y="1684451"/>
                    <a:chExt cx="376238" cy="412358"/>
                  </a:xfrm>
                  <a:grpFill/>
                </p:grpSpPr>
                <p:sp>
                  <p:nvSpPr>
                    <p:cNvPr id="1148" name="Oval 1147"/>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9" name="Oval 1148"/>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0" name="Oval 1149"/>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1" name="Oval 1150"/>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2" name="Oval 1151"/>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3" name="Oval 1152"/>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4" name="Oval 1153"/>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5" name="Oval 1154"/>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6" name="Oval 1155"/>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7" name="Freeform 1156"/>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8" name="Freeform 1157"/>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9" name="Freeform 1158"/>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3" name="Group 1122"/>
                  <p:cNvGrpSpPr/>
                  <p:nvPr/>
                </p:nvGrpSpPr>
                <p:grpSpPr>
                  <a:xfrm rot="4106863" flipH="1">
                    <a:off x="4337635" y="2344176"/>
                    <a:ext cx="376238" cy="412359"/>
                    <a:chOff x="4106085" y="1684451"/>
                    <a:chExt cx="376238" cy="412358"/>
                  </a:xfrm>
                  <a:grpFill/>
                </p:grpSpPr>
                <p:sp>
                  <p:nvSpPr>
                    <p:cNvPr id="1136" name="Oval 1135"/>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7" name="Oval 1136"/>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8" name="Oval 1137"/>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9" name="Oval 1138"/>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0" name="Oval 1139"/>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1" name="Oval 1140"/>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2" name="Oval 1141"/>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3" name="Oval 1142"/>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4" name="Oval 1143"/>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5" name="Freeform 1144"/>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6" name="Freeform 1145"/>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7" name="Freeform 1146"/>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24" name="Oval 1123"/>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5" name="Oval 1124"/>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6" name="Oval 1125"/>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7" name="Oval 1126"/>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8" name="Oval 1127"/>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9" name="Oval 1128"/>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0" name="Oval 1129"/>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1" name="Oval 1130"/>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2" name="Oval 1131"/>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3" name="Freeform 1132"/>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4" name="Freeform 1133"/>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5" name="Freeform 1134"/>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18" name="Freeform 1117"/>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9" name="Freeform 1118"/>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0" name="Freeform 1119"/>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58" name="Group 857"/>
              <p:cNvGrpSpPr/>
              <p:nvPr/>
            </p:nvGrpSpPr>
            <p:grpSpPr>
              <a:xfrm>
                <a:off x="4426160" y="4588900"/>
                <a:ext cx="245170" cy="187822"/>
                <a:chOff x="4244203" y="3491469"/>
                <a:chExt cx="623017" cy="619091"/>
              </a:xfrm>
            </p:grpSpPr>
            <p:sp>
              <p:nvSpPr>
                <p:cNvPr id="1061" name="Freeform 1060"/>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2" name="Freeform 1061"/>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3" name="Freeform 1062"/>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4" name="Freeform 1063"/>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065" name="Group 1064"/>
                <p:cNvGrpSpPr/>
                <p:nvPr/>
              </p:nvGrpSpPr>
              <p:grpSpPr>
                <a:xfrm>
                  <a:off x="4273899" y="3851677"/>
                  <a:ext cx="136981" cy="125191"/>
                  <a:chOff x="4195407" y="3792530"/>
                  <a:chExt cx="170046" cy="208000"/>
                </a:xfrm>
              </p:grpSpPr>
              <p:sp>
                <p:nvSpPr>
                  <p:cNvPr id="1114" name="Oval 111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5" name="Oval 111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6" name="Oval 111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6" name="Group 1065"/>
                <p:cNvGrpSpPr/>
                <p:nvPr/>
              </p:nvGrpSpPr>
              <p:grpSpPr>
                <a:xfrm rot="2351319">
                  <a:off x="4244203" y="3578822"/>
                  <a:ext cx="117967" cy="137434"/>
                  <a:chOff x="4237501" y="3382087"/>
                  <a:chExt cx="170046" cy="208000"/>
                </a:xfrm>
              </p:grpSpPr>
              <p:sp>
                <p:nvSpPr>
                  <p:cNvPr id="1111" name="Oval 111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2" name="Oval 111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3" name="Oval 111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7" name="Group 1066"/>
                <p:cNvGrpSpPr/>
                <p:nvPr/>
              </p:nvGrpSpPr>
              <p:grpSpPr>
                <a:xfrm rot="11218135">
                  <a:off x="4750031" y="3755238"/>
                  <a:ext cx="117189" cy="143363"/>
                  <a:chOff x="4237501" y="3382087"/>
                  <a:chExt cx="170046" cy="208000"/>
                </a:xfrm>
              </p:grpSpPr>
              <p:sp>
                <p:nvSpPr>
                  <p:cNvPr id="1108" name="Oval 110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9" name="Oval 110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0" name="Oval 110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8" name="Group 1067"/>
                <p:cNvGrpSpPr/>
                <p:nvPr/>
              </p:nvGrpSpPr>
              <p:grpSpPr>
                <a:xfrm rot="5224720">
                  <a:off x="4538345" y="3460860"/>
                  <a:ext cx="98853" cy="160071"/>
                  <a:chOff x="4237501" y="3382087"/>
                  <a:chExt cx="170046" cy="208000"/>
                </a:xfrm>
              </p:grpSpPr>
              <p:sp>
                <p:nvSpPr>
                  <p:cNvPr id="1105" name="Oval 110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6" name="Oval 110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7" name="Oval 110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69" name="Group 1068"/>
                <p:cNvGrpSpPr/>
                <p:nvPr/>
              </p:nvGrpSpPr>
              <p:grpSpPr>
                <a:xfrm rot="14416668">
                  <a:off x="4603042" y="3834310"/>
                  <a:ext cx="117189" cy="143363"/>
                  <a:chOff x="4237501" y="3382087"/>
                  <a:chExt cx="170046" cy="208000"/>
                </a:xfrm>
              </p:grpSpPr>
              <p:sp>
                <p:nvSpPr>
                  <p:cNvPr id="1102" name="Oval 110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3" name="Oval 110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4" name="Oval 110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0" name="Group 1069"/>
                <p:cNvGrpSpPr/>
                <p:nvPr/>
              </p:nvGrpSpPr>
              <p:grpSpPr>
                <a:xfrm rot="3034340">
                  <a:off x="4640381" y="3672804"/>
                  <a:ext cx="117189" cy="143363"/>
                  <a:chOff x="4237501" y="3382087"/>
                  <a:chExt cx="170046" cy="208000"/>
                </a:xfrm>
              </p:grpSpPr>
              <p:sp>
                <p:nvSpPr>
                  <p:cNvPr id="1099" name="Oval 109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0" name="Oval 109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1" name="Oval 110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1" name="Group 1070"/>
                <p:cNvGrpSpPr/>
                <p:nvPr/>
              </p:nvGrpSpPr>
              <p:grpSpPr>
                <a:xfrm rot="13916013">
                  <a:off x="4398206" y="3909923"/>
                  <a:ext cx="136981" cy="125191"/>
                  <a:chOff x="4195407" y="3792530"/>
                  <a:chExt cx="170046" cy="208000"/>
                </a:xfrm>
              </p:grpSpPr>
              <p:sp>
                <p:nvSpPr>
                  <p:cNvPr id="1096" name="Oval 109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7" name="Oval 109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8" name="Oval 109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2" name="Group 1071"/>
                <p:cNvGrpSpPr/>
                <p:nvPr/>
              </p:nvGrpSpPr>
              <p:grpSpPr>
                <a:xfrm rot="4035087">
                  <a:off x="4360198" y="3785574"/>
                  <a:ext cx="136981" cy="125191"/>
                  <a:chOff x="4195407" y="3792530"/>
                  <a:chExt cx="170046" cy="208000"/>
                </a:xfrm>
              </p:grpSpPr>
              <p:sp>
                <p:nvSpPr>
                  <p:cNvPr id="1093" name="Oval 109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4" name="Oval 109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5" name="Oval 109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3" name="Group 1072"/>
                <p:cNvGrpSpPr/>
                <p:nvPr/>
              </p:nvGrpSpPr>
              <p:grpSpPr>
                <a:xfrm rot="14498781">
                  <a:off x="4314601" y="3697106"/>
                  <a:ext cx="117967" cy="137434"/>
                  <a:chOff x="4237501" y="3382087"/>
                  <a:chExt cx="170046" cy="208000"/>
                </a:xfrm>
              </p:grpSpPr>
              <p:sp>
                <p:nvSpPr>
                  <p:cNvPr id="1090" name="Oval 108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1" name="Oval 109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2" name="Oval 109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4" name="Group 1073"/>
                <p:cNvGrpSpPr/>
                <p:nvPr/>
              </p:nvGrpSpPr>
              <p:grpSpPr>
                <a:xfrm rot="5965306">
                  <a:off x="4390375" y="3582974"/>
                  <a:ext cx="117967" cy="137434"/>
                  <a:chOff x="4237501" y="3382087"/>
                  <a:chExt cx="170046" cy="208000"/>
                </a:xfrm>
              </p:grpSpPr>
              <p:sp>
                <p:nvSpPr>
                  <p:cNvPr id="1087" name="Oval 108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8" name="Oval 108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9" name="Oval 108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5" name="Group 1074"/>
                <p:cNvGrpSpPr/>
                <p:nvPr/>
              </p:nvGrpSpPr>
              <p:grpSpPr>
                <a:xfrm rot="13916013">
                  <a:off x="4478082" y="3738319"/>
                  <a:ext cx="136981" cy="125191"/>
                  <a:chOff x="4195407" y="3792530"/>
                  <a:chExt cx="170046" cy="208000"/>
                </a:xfrm>
              </p:grpSpPr>
              <p:sp>
                <p:nvSpPr>
                  <p:cNvPr id="1084" name="Oval 108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5" name="Oval 108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6" name="Oval 108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6" name="Group 1075"/>
                <p:cNvGrpSpPr/>
                <p:nvPr/>
              </p:nvGrpSpPr>
              <p:grpSpPr>
                <a:xfrm rot="5665875">
                  <a:off x="4511476" y="3579815"/>
                  <a:ext cx="136981" cy="125191"/>
                  <a:chOff x="4195407" y="3792530"/>
                  <a:chExt cx="170046" cy="208000"/>
                </a:xfrm>
              </p:grpSpPr>
              <p:sp>
                <p:nvSpPr>
                  <p:cNvPr id="1081" name="Oval 108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2" name="Oval 108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3" name="Oval 108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7" name="Oval 1076"/>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8" name="Oval 1077"/>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9" name="Oval 1078"/>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0" name="Oval 1079"/>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59" name="Group 858"/>
              <p:cNvGrpSpPr/>
              <p:nvPr/>
            </p:nvGrpSpPr>
            <p:grpSpPr>
              <a:xfrm>
                <a:off x="4950202" y="3538886"/>
                <a:ext cx="347493" cy="884821"/>
                <a:chOff x="3945524" y="1199153"/>
                <a:chExt cx="753674" cy="1448471"/>
              </a:xfrm>
            </p:grpSpPr>
            <p:grpSp>
              <p:nvGrpSpPr>
                <p:cNvPr id="1018" name="Group 1017"/>
                <p:cNvGrpSpPr/>
                <p:nvPr/>
              </p:nvGrpSpPr>
              <p:grpSpPr>
                <a:xfrm>
                  <a:off x="3945524" y="1199153"/>
                  <a:ext cx="753674" cy="1248068"/>
                  <a:chOff x="3969778" y="1929542"/>
                  <a:chExt cx="762155" cy="1175603"/>
                </a:xfrm>
                <a:solidFill>
                  <a:srgbClr val="70AD47">
                    <a:lumMod val="40000"/>
                    <a:lumOff val="60000"/>
                  </a:srgbClr>
                </a:solidFill>
              </p:grpSpPr>
              <p:sp>
                <p:nvSpPr>
                  <p:cNvPr id="1022" name="Freeform 1021"/>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023" name="Group 1022"/>
                  <p:cNvGrpSpPr/>
                  <p:nvPr/>
                </p:nvGrpSpPr>
                <p:grpSpPr>
                  <a:xfrm>
                    <a:off x="4168363" y="1929542"/>
                    <a:ext cx="376239" cy="412357"/>
                    <a:chOff x="4106085" y="1684451"/>
                    <a:chExt cx="376238" cy="412358"/>
                  </a:xfrm>
                  <a:grpFill/>
                </p:grpSpPr>
                <p:sp>
                  <p:nvSpPr>
                    <p:cNvPr id="1049" name="Oval 1048"/>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0" name="Oval 1049"/>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1" name="Oval 1050"/>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2" name="Oval 1051"/>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3" name="Oval 1052"/>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4" name="Oval 1053"/>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5" name="Oval 1054"/>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6" name="Oval 1055"/>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7" name="Oval 1056"/>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8" name="Freeform 1057"/>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9" name="Freeform 1058"/>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0" name="Freeform 1059"/>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24" name="Group 1023"/>
                  <p:cNvGrpSpPr/>
                  <p:nvPr/>
                </p:nvGrpSpPr>
                <p:grpSpPr>
                  <a:xfrm rot="4106863" flipH="1">
                    <a:off x="4337635" y="2344176"/>
                    <a:ext cx="376238" cy="412359"/>
                    <a:chOff x="4106085" y="1684451"/>
                    <a:chExt cx="376238" cy="412358"/>
                  </a:xfrm>
                  <a:grpFill/>
                </p:grpSpPr>
                <p:sp>
                  <p:nvSpPr>
                    <p:cNvPr id="1037" name="Oval 1036"/>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8" name="Oval 1037"/>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9" name="Oval 1038"/>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0" name="Oval 1039"/>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1" name="Oval 1040"/>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2" name="Oval 1041"/>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3" name="Oval 1042"/>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4" name="Oval 1043"/>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5" name="Oval 1044"/>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6" name="Freeform 1045"/>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7" name="Freeform 1046"/>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8" name="Freeform 1047"/>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25" name="Oval 1024"/>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6" name="Oval 1025"/>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7" name="Oval 1026"/>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8" name="Oval 1027"/>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9" name="Oval 1028"/>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0" name="Oval 1029"/>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1" name="Oval 1030"/>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2" name="Oval 1031"/>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3" name="Oval 1032"/>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4" name="Freeform 1033"/>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5" name="Freeform 1034"/>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6" name="Freeform 1035"/>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19" name="Freeform 1018"/>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0" name="Freeform 1019"/>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1" name="Freeform 1020"/>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0" name="Group 859"/>
              <p:cNvGrpSpPr/>
              <p:nvPr/>
            </p:nvGrpSpPr>
            <p:grpSpPr>
              <a:xfrm>
                <a:off x="4471205" y="3814425"/>
                <a:ext cx="347493" cy="884821"/>
                <a:chOff x="3945524" y="1199153"/>
                <a:chExt cx="753674" cy="1448471"/>
              </a:xfrm>
            </p:grpSpPr>
            <p:grpSp>
              <p:nvGrpSpPr>
                <p:cNvPr id="975" name="Group 974"/>
                <p:cNvGrpSpPr/>
                <p:nvPr/>
              </p:nvGrpSpPr>
              <p:grpSpPr>
                <a:xfrm>
                  <a:off x="3945524" y="1199153"/>
                  <a:ext cx="753674" cy="1248068"/>
                  <a:chOff x="3969778" y="1929542"/>
                  <a:chExt cx="762155" cy="1175603"/>
                </a:xfrm>
                <a:solidFill>
                  <a:srgbClr val="70AD47">
                    <a:lumMod val="40000"/>
                    <a:lumOff val="60000"/>
                  </a:srgbClr>
                </a:solidFill>
              </p:grpSpPr>
              <p:sp>
                <p:nvSpPr>
                  <p:cNvPr id="979" name="Freeform 978"/>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80" name="Group 979"/>
                  <p:cNvGrpSpPr/>
                  <p:nvPr/>
                </p:nvGrpSpPr>
                <p:grpSpPr>
                  <a:xfrm>
                    <a:off x="4168363" y="1929542"/>
                    <a:ext cx="376239" cy="412357"/>
                    <a:chOff x="4106085" y="1684451"/>
                    <a:chExt cx="376238" cy="412358"/>
                  </a:xfrm>
                  <a:grpFill/>
                </p:grpSpPr>
                <p:sp>
                  <p:nvSpPr>
                    <p:cNvPr id="1006" name="Oval 1005"/>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7" name="Oval 1006"/>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8" name="Oval 1007"/>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9" name="Oval 1008"/>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0" name="Oval 1009"/>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1" name="Oval 1010"/>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2" name="Oval 1011"/>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3" name="Oval 1012"/>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4" name="Oval 1013"/>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5" name="Freeform 1014"/>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6" name="Freeform 1015"/>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7" name="Freeform 1016"/>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81" name="Group 980"/>
                  <p:cNvGrpSpPr/>
                  <p:nvPr/>
                </p:nvGrpSpPr>
                <p:grpSpPr>
                  <a:xfrm rot="4106863" flipH="1">
                    <a:off x="4337635" y="2344176"/>
                    <a:ext cx="376238" cy="412359"/>
                    <a:chOff x="4106085" y="1684451"/>
                    <a:chExt cx="376238" cy="412358"/>
                  </a:xfrm>
                  <a:grpFill/>
                </p:grpSpPr>
                <p:sp>
                  <p:nvSpPr>
                    <p:cNvPr id="994" name="Oval 993"/>
                    <p:cNvSpPr/>
                    <p:nvPr/>
                  </p:nvSpPr>
                  <p:spPr>
                    <a:xfrm rot="1020000">
                      <a:off x="4197527" y="18562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5" name="Oval 994"/>
                    <p:cNvSpPr/>
                    <p:nvPr/>
                  </p:nvSpPr>
                  <p:spPr>
                    <a:xfrm rot="-960000">
                      <a:off x="4349927" y="200865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6" name="Oval 995"/>
                    <p:cNvSpPr/>
                    <p:nvPr/>
                  </p:nvSpPr>
                  <p:spPr>
                    <a:xfrm rot="1020000">
                      <a:off x="4142525" y="182541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7" name="Oval 996"/>
                    <p:cNvSpPr/>
                    <p:nvPr/>
                  </p:nvSpPr>
                  <p:spPr>
                    <a:xfrm rot="-960000">
                      <a:off x="4392399" y="195400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8" name="Oval 997"/>
                    <p:cNvSpPr/>
                    <p:nvPr/>
                  </p:nvSpPr>
                  <p:spPr>
                    <a:xfrm rot="-960000">
                      <a:off x="4430697" y="188541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9" name="Oval 998"/>
                    <p:cNvSpPr/>
                    <p:nvPr/>
                  </p:nvSpPr>
                  <p:spPr>
                    <a:xfrm rot="1020000">
                      <a:off x="4233005" y="193923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0" name="Oval 999"/>
                    <p:cNvSpPr/>
                    <p:nvPr/>
                  </p:nvSpPr>
                  <p:spPr>
                    <a:xfrm rot="1980000">
                      <a:off x="4255776" y="169639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1" name="Oval 1000"/>
                    <p:cNvSpPr/>
                    <p:nvPr/>
                  </p:nvSpPr>
                  <p:spPr>
                    <a:xfrm rot="1260000">
                      <a:off x="4293389" y="1753639"/>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2" name="Oval 1001"/>
                    <p:cNvSpPr/>
                    <p:nvPr/>
                  </p:nvSpPr>
                  <p:spPr>
                    <a:xfrm rot="1260000">
                      <a:off x="4296413" y="1866957"/>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3" name="Freeform 1002"/>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4" name="Freeform 1003"/>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5" name="Freeform 1004"/>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82" name="Oval 981"/>
                  <p:cNvSpPr/>
                  <p:nvPr/>
                </p:nvSpPr>
                <p:spPr>
                  <a:xfrm rot="18928355">
                    <a:off x="4042093" y="246268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3" name="Oval 982"/>
                  <p:cNvSpPr/>
                  <p:nvPr/>
                </p:nvSpPr>
                <p:spPr>
                  <a:xfrm rot="16948355">
                    <a:off x="4248708" y="240136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4" name="Oval 983"/>
                  <p:cNvSpPr/>
                  <p:nvPr/>
                </p:nvSpPr>
                <p:spPr>
                  <a:xfrm rot="18928355">
                    <a:off x="3988755" y="2496326"/>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5" name="Oval 984"/>
                  <p:cNvSpPr/>
                  <p:nvPr/>
                </p:nvSpPr>
                <p:spPr>
                  <a:xfrm rot="16948355">
                    <a:off x="4220914" y="2337978"/>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6" name="Oval 985"/>
                  <p:cNvSpPr/>
                  <p:nvPr/>
                </p:nvSpPr>
                <p:spPr>
                  <a:xfrm rot="16948355">
                    <a:off x="4178877" y="2271613"/>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7" name="Oval 986"/>
                  <p:cNvSpPr/>
                  <p:nvPr/>
                </p:nvSpPr>
                <p:spPr>
                  <a:xfrm rot="18928355">
                    <a:off x="4131943" y="2471052"/>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8" name="Oval 987"/>
                  <p:cNvSpPr/>
                  <p:nvPr/>
                </p:nvSpPr>
                <p:spPr>
                  <a:xfrm rot="1711645" flipH="1">
                    <a:off x="3987553" y="2221774"/>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9" name="Oval 988"/>
                  <p:cNvSpPr/>
                  <p:nvPr/>
                </p:nvSpPr>
                <p:spPr>
                  <a:xfrm rot="2431645" flipH="1">
                    <a:off x="4055804" y="2216000"/>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0" name="Oval 989"/>
                  <p:cNvSpPr/>
                  <p:nvPr/>
                </p:nvSpPr>
                <p:spPr>
                  <a:xfrm rot="2431645" flipH="1">
                    <a:off x="4156857" y="2267365"/>
                    <a:ext cx="45719" cy="88153"/>
                  </a:xfrm>
                  <a:prstGeom prst="ellipse">
                    <a:avLst/>
                  </a:pr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1" name="Freeform 990"/>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2" name="Freeform 991"/>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3" name="Freeform 992"/>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76" name="Freeform 975"/>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7" name="Freeform 976"/>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8" name="Freeform 977"/>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952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1" name="Group 860"/>
              <p:cNvGrpSpPr/>
              <p:nvPr/>
            </p:nvGrpSpPr>
            <p:grpSpPr>
              <a:xfrm>
                <a:off x="4663578" y="4430045"/>
                <a:ext cx="245170" cy="187822"/>
                <a:chOff x="4244203" y="3491469"/>
                <a:chExt cx="623017" cy="619091"/>
              </a:xfrm>
            </p:grpSpPr>
            <p:sp>
              <p:nvSpPr>
                <p:cNvPr id="919" name="Freeform 918"/>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0" name="Freeform 919"/>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1" name="Freeform 920"/>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2" name="Freeform 921"/>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23" name="Group 922"/>
                <p:cNvGrpSpPr/>
                <p:nvPr/>
              </p:nvGrpSpPr>
              <p:grpSpPr>
                <a:xfrm>
                  <a:off x="4273899" y="3851677"/>
                  <a:ext cx="136981" cy="125191"/>
                  <a:chOff x="4195407" y="3792530"/>
                  <a:chExt cx="170046" cy="208000"/>
                </a:xfrm>
              </p:grpSpPr>
              <p:sp>
                <p:nvSpPr>
                  <p:cNvPr id="972" name="Oval 97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3" name="Oval 97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4" name="Oval 97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4" name="Group 923"/>
                <p:cNvGrpSpPr/>
                <p:nvPr/>
              </p:nvGrpSpPr>
              <p:grpSpPr>
                <a:xfrm rot="2351319">
                  <a:off x="4244203" y="3578822"/>
                  <a:ext cx="117967" cy="137434"/>
                  <a:chOff x="4237501" y="3382087"/>
                  <a:chExt cx="170046" cy="208000"/>
                </a:xfrm>
              </p:grpSpPr>
              <p:sp>
                <p:nvSpPr>
                  <p:cNvPr id="969" name="Oval 96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0" name="Oval 96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1" name="Oval 97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5" name="Group 924"/>
                <p:cNvGrpSpPr/>
                <p:nvPr/>
              </p:nvGrpSpPr>
              <p:grpSpPr>
                <a:xfrm rot="11218135">
                  <a:off x="4750031" y="3755238"/>
                  <a:ext cx="117189" cy="143363"/>
                  <a:chOff x="4237501" y="3382087"/>
                  <a:chExt cx="170046" cy="208000"/>
                </a:xfrm>
              </p:grpSpPr>
              <p:sp>
                <p:nvSpPr>
                  <p:cNvPr id="966" name="Oval 96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7" name="Oval 96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8" name="Oval 96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6" name="Group 925"/>
                <p:cNvGrpSpPr/>
                <p:nvPr/>
              </p:nvGrpSpPr>
              <p:grpSpPr>
                <a:xfrm rot="5224720">
                  <a:off x="4538345" y="3460860"/>
                  <a:ext cx="98853" cy="160071"/>
                  <a:chOff x="4237501" y="3382087"/>
                  <a:chExt cx="170046" cy="208000"/>
                </a:xfrm>
              </p:grpSpPr>
              <p:sp>
                <p:nvSpPr>
                  <p:cNvPr id="963" name="Oval 96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4" name="Oval 96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5" name="Oval 96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7" name="Group 926"/>
                <p:cNvGrpSpPr/>
                <p:nvPr/>
              </p:nvGrpSpPr>
              <p:grpSpPr>
                <a:xfrm rot="14416668">
                  <a:off x="4603042" y="3834310"/>
                  <a:ext cx="117189" cy="143363"/>
                  <a:chOff x="4237501" y="3382087"/>
                  <a:chExt cx="170046" cy="208000"/>
                </a:xfrm>
              </p:grpSpPr>
              <p:sp>
                <p:nvSpPr>
                  <p:cNvPr id="960" name="Oval 95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1" name="Oval 96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2" name="Oval 96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8" name="Group 927"/>
                <p:cNvGrpSpPr/>
                <p:nvPr/>
              </p:nvGrpSpPr>
              <p:grpSpPr>
                <a:xfrm rot="3034340">
                  <a:off x="4640381" y="3672804"/>
                  <a:ext cx="117189" cy="143363"/>
                  <a:chOff x="4237501" y="3382087"/>
                  <a:chExt cx="170046" cy="208000"/>
                </a:xfrm>
              </p:grpSpPr>
              <p:sp>
                <p:nvSpPr>
                  <p:cNvPr id="957" name="Oval 95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8" name="Oval 95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9" name="Oval 95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9" name="Group 928"/>
                <p:cNvGrpSpPr/>
                <p:nvPr/>
              </p:nvGrpSpPr>
              <p:grpSpPr>
                <a:xfrm rot="13916013">
                  <a:off x="4398206" y="3909923"/>
                  <a:ext cx="136981" cy="125191"/>
                  <a:chOff x="4195407" y="3792530"/>
                  <a:chExt cx="170046" cy="208000"/>
                </a:xfrm>
              </p:grpSpPr>
              <p:sp>
                <p:nvSpPr>
                  <p:cNvPr id="954" name="Oval 95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5" name="Oval 95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6" name="Oval 95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0" name="Group 929"/>
                <p:cNvGrpSpPr/>
                <p:nvPr/>
              </p:nvGrpSpPr>
              <p:grpSpPr>
                <a:xfrm rot="4035087">
                  <a:off x="4360198" y="3785574"/>
                  <a:ext cx="136981" cy="125191"/>
                  <a:chOff x="4195407" y="3792530"/>
                  <a:chExt cx="170046" cy="208000"/>
                </a:xfrm>
              </p:grpSpPr>
              <p:sp>
                <p:nvSpPr>
                  <p:cNvPr id="951" name="Oval 95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2" name="Oval 95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3" name="Oval 95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1" name="Group 930"/>
                <p:cNvGrpSpPr/>
                <p:nvPr/>
              </p:nvGrpSpPr>
              <p:grpSpPr>
                <a:xfrm rot="14498781">
                  <a:off x="4314601" y="3697106"/>
                  <a:ext cx="117967" cy="137434"/>
                  <a:chOff x="4237501" y="3382087"/>
                  <a:chExt cx="170046" cy="208000"/>
                </a:xfrm>
              </p:grpSpPr>
              <p:sp>
                <p:nvSpPr>
                  <p:cNvPr id="948" name="Oval 94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9" name="Oval 94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0" name="Oval 94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2" name="Group 931"/>
                <p:cNvGrpSpPr/>
                <p:nvPr/>
              </p:nvGrpSpPr>
              <p:grpSpPr>
                <a:xfrm rot="5965306">
                  <a:off x="4390375" y="3582974"/>
                  <a:ext cx="117967" cy="137434"/>
                  <a:chOff x="4237501" y="3382087"/>
                  <a:chExt cx="170046" cy="208000"/>
                </a:xfrm>
              </p:grpSpPr>
              <p:sp>
                <p:nvSpPr>
                  <p:cNvPr id="945" name="Oval 94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6" name="Oval 94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7" name="Oval 94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3" name="Group 932"/>
                <p:cNvGrpSpPr/>
                <p:nvPr/>
              </p:nvGrpSpPr>
              <p:grpSpPr>
                <a:xfrm rot="13916013">
                  <a:off x="4478082" y="3738319"/>
                  <a:ext cx="136981" cy="125191"/>
                  <a:chOff x="4195407" y="3792530"/>
                  <a:chExt cx="170046" cy="208000"/>
                </a:xfrm>
              </p:grpSpPr>
              <p:sp>
                <p:nvSpPr>
                  <p:cNvPr id="942" name="Oval 94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3" name="Oval 94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4" name="Oval 94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4" name="Group 933"/>
                <p:cNvGrpSpPr/>
                <p:nvPr/>
              </p:nvGrpSpPr>
              <p:grpSpPr>
                <a:xfrm rot="5665875">
                  <a:off x="4511476" y="3579815"/>
                  <a:ext cx="136981" cy="125191"/>
                  <a:chOff x="4195407" y="3792530"/>
                  <a:chExt cx="170046" cy="208000"/>
                </a:xfrm>
              </p:grpSpPr>
              <p:sp>
                <p:nvSpPr>
                  <p:cNvPr id="939" name="Oval 93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0" name="Oval 93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1" name="Oval 94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35" name="Oval 934"/>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6" name="Oval 935"/>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7" name="Oval 936"/>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8" name="Oval 937"/>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2" name="Group 861"/>
              <p:cNvGrpSpPr/>
              <p:nvPr/>
            </p:nvGrpSpPr>
            <p:grpSpPr>
              <a:xfrm>
                <a:off x="4882302" y="4281444"/>
                <a:ext cx="245170" cy="187822"/>
                <a:chOff x="4244203" y="3491469"/>
                <a:chExt cx="623017" cy="619091"/>
              </a:xfrm>
            </p:grpSpPr>
            <p:sp>
              <p:nvSpPr>
                <p:cNvPr id="863" name="Freeform 862"/>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4" name="Freeform 863"/>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5" name="Freeform 864"/>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6" name="Freeform 865"/>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67" name="Group 866"/>
                <p:cNvGrpSpPr/>
                <p:nvPr/>
              </p:nvGrpSpPr>
              <p:grpSpPr>
                <a:xfrm>
                  <a:off x="4273899" y="3851677"/>
                  <a:ext cx="136981" cy="125191"/>
                  <a:chOff x="4195407" y="3792530"/>
                  <a:chExt cx="170046" cy="208000"/>
                </a:xfrm>
              </p:grpSpPr>
              <p:sp>
                <p:nvSpPr>
                  <p:cNvPr id="916" name="Oval 91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7" name="Oval 91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8" name="Oval 91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8" name="Group 867"/>
                <p:cNvGrpSpPr/>
                <p:nvPr/>
              </p:nvGrpSpPr>
              <p:grpSpPr>
                <a:xfrm rot="2351319">
                  <a:off x="4244203" y="3578822"/>
                  <a:ext cx="117967" cy="137434"/>
                  <a:chOff x="4237501" y="3382087"/>
                  <a:chExt cx="170046" cy="208000"/>
                </a:xfrm>
              </p:grpSpPr>
              <p:sp>
                <p:nvSpPr>
                  <p:cNvPr id="913" name="Oval 91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4" name="Oval 91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5" name="Oval 91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69" name="Group 868"/>
                <p:cNvGrpSpPr/>
                <p:nvPr/>
              </p:nvGrpSpPr>
              <p:grpSpPr>
                <a:xfrm rot="11218135">
                  <a:off x="4750031" y="3755238"/>
                  <a:ext cx="117189" cy="143363"/>
                  <a:chOff x="4237501" y="3382087"/>
                  <a:chExt cx="170046" cy="208000"/>
                </a:xfrm>
              </p:grpSpPr>
              <p:sp>
                <p:nvSpPr>
                  <p:cNvPr id="910" name="Oval 90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1" name="Oval 91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2" name="Oval 91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0" name="Group 869"/>
                <p:cNvGrpSpPr/>
                <p:nvPr/>
              </p:nvGrpSpPr>
              <p:grpSpPr>
                <a:xfrm rot="5224720">
                  <a:off x="4538345" y="3460860"/>
                  <a:ext cx="98853" cy="160071"/>
                  <a:chOff x="4237501" y="3382087"/>
                  <a:chExt cx="170046" cy="208000"/>
                </a:xfrm>
              </p:grpSpPr>
              <p:sp>
                <p:nvSpPr>
                  <p:cNvPr id="907" name="Oval 90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8" name="Oval 90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9" name="Oval 90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1" name="Group 870"/>
                <p:cNvGrpSpPr/>
                <p:nvPr/>
              </p:nvGrpSpPr>
              <p:grpSpPr>
                <a:xfrm rot="14416668">
                  <a:off x="4603042" y="3834310"/>
                  <a:ext cx="117189" cy="143363"/>
                  <a:chOff x="4237501" y="3382087"/>
                  <a:chExt cx="170046" cy="208000"/>
                </a:xfrm>
              </p:grpSpPr>
              <p:sp>
                <p:nvSpPr>
                  <p:cNvPr id="904" name="Oval 90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5" name="Oval 90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6" name="Oval 90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2" name="Group 871"/>
                <p:cNvGrpSpPr/>
                <p:nvPr/>
              </p:nvGrpSpPr>
              <p:grpSpPr>
                <a:xfrm rot="3034340">
                  <a:off x="4640381" y="3672804"/>
                  <a:ext cx="117189" cy="143363"/>
                  <a:chOff x="4237501" y="3382087"/>
                  <a:chExt cx="170046" cy="208000"/>
                </a:xfrm>
              </p:grpSpPr>
              <p:sp>
                <p:nvSpPr>
                  <p:cNvPr id="901" name="Oval 90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2" name="Oval 90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3" name="Oval 90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3" name="Group 872"/>
                <p:cNvGrpSpPr/>
                <p:nvPr/>
              </p:nvGrpSpPr>
              <p:grpSpPr>
                <a:xfrm rot="13916013">
                  <a:off x="4398206" y="3909923"/>
                  <a:ext cx="136981" cy="125191"/>
                  <a:chOff x="4195407" y="3792530"/>
                  <a:chExt cx="170046" cy="208000"/>
                </a:xfrm>
              </p:grpSpPr>
              <p:sp>
                <p:nvSpPr>
                  <p:cNvPr id="898" name="Oval 89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9" name="Oval 89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0" name="Oval 89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4" name="Group 873"/>
                <p:cNvGrpSpPr/>
                <p:nvPr/>
              </p:nvGrpSpPr>
              <p:grpSpPr>
                <a:xfrm rot="4035087">
                  <a:off x="4360198" y="3785574"/>
                  <a:ext cx="136981" cy="125191"/>
                  <a:chOff x="4195407" y="3792530"/>
                  <a:chExt cx="170046" cy="208000"/>
                </a:xfrm>
              </p:grpSpPr>
              <p:sp>
                <p:nvSpPr>
                  <p:cNvPr id="895" name="Oval 89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6" name="Oval 89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7" name="Oval 89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5" name="Group 874"/>
                <p:cNvGrpSpPr/>
                <p:nvPr/>
              </p:nvGrpSpPr>
              <p:grpSpPr>
                <a:xfrm rot="14498781">
                  <a:off x="4314601" y="3697106"/>
                  <a:ext cx="117967" cy="137434"/>
                  <a:chOff x="4237501" y="3382087"/>
                  <a:chExt cx="170046" cy="208000"/>
                </a:xfrm>
              </p:grpSpPr>
              <p:sp>
                <p:nvSpPr>
                  <p:cNvPr id="892" name="Oval 89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3" name="Oval 89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4" name="Oval 89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6" name="Group 875"/>
                <p:cNvGrpSpPr/>
                <p:nvPr/>
              </p:nvGrpSpPr>
              <p:grpSpPr>
                <a:xfrm rot="5965306">
                  <a:off x="4390375" y="3582974"/>
                  <a:ext cx="117967" cy="137434"/>
                  <a:chOff x="4237501" y="3382087"/>
                  <a:chExt cx="170046" cy="208000"/>
                </a:xfrm>
              </p:grpSpPr>
              <p:sp>
                <p:nvSpPr>
                  <p:cNvPr id="889" name="Oval 88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0" name="Oval 88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1" name="Oval 89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7" name="Group 876"/>
                <p:cNvGrpSpPr/>
                <p:nvPr/>
              </p:nvGrpSpPr>
              <p:grpSpPr>
                <a:xfrm rot="13916013">
                  <a:off x="4478082" y="3738319"/>
                  <a:ext cx="136981" cy="125191"/>
                  <a:chOff x="4195407" y="3792530"/>
                  <a:chExt cx="170046" cy="208000"/>
                </a:xfrm>
              </p:grpSpPr>
              <p:sp>
                <p:nvSpPr>
                  <p:cNvPr id="886" name="Oval 88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7" name="Oval 88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8" name="Oval 88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8" name="Group 877"/>
                <p:cNvGrpSpPr/>
                <p:nvPr/>
              </p:nvGrpSpPr>
              <p:grpSpPr>
                <a:xfrm rot="5665875">
                  <a:off x="4511476" y="3579815"/>
                  <a:ext cx="136981" cy="125191"/>
                  <a:chOff x="4195407" y="3792530"/>
                  <a:chExt cx="170046" cy="208000"/>
                </a:xfrm>
              </p:grpSpPr>
              <p:sp>
                <p:nvSpPr>
                  <p:cNvPr id="883" name="Oval 88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4" name="Oval 88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5" name="Oval 88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79" name="Oval 878"/>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0" name="Oval 879"/>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1" name="Oval 880"/>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2" name="Oval 881"/>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1161" name="Parallelogram 1160"/>
          <p:cNvSpPr/>
          <p:nvPr/>
        </p:nvSpPr>
        <p:spPr>
          <a:xfrm>
            <a:off x="7554481" y="4156943"/>
            <a:ext cx="2287947" cy="539455"/>
          </a:xfrm>
          <a:prstGeom prst="parallelogram">
            <a:avLst>
              <a:gd name="adj" fmla="val 156076"/>
            </a:avLst>
          </a:prstGeom>
          <a:solidFill>
            <a:srgbClr val="7F6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7551948" y="3672109"/>
            <a:ext cx="1135771" cy="976449"/>
            <a:chOff x="7551948" y="3672109"/>
            <a:chExt cx="1135771" cy="976449"/>
          </a:xfrm>
        </p:grpSpPr>
        <p:grpSp>
          <p:nvGrpSpPr>
            <p:cNvPr id="191" name="Group 190"/>
            <p:cNvGrpSpPr/>
            <p:nvPr/>
          </p:nvGrpSpPr>
          <p:grpSpPr>
            <a:xfrm>
              <a:off x="7551948" y="4029467"/>
              <a:ext cx="623017" cy="619091"/>
              <a:chOff x="4244203" y="3491469"/>
              <a:chExt cx="623017" cy="619091"/>
            </a:xfrm>
          </p:grpSpPr>
          <p:sp>
            <p:nvSpPr>
              <p:cNvPr id="192" name="Freeform 191"/>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3" name="Freeform 192"/>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4" name="Freeform 193"/>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5" name="Freeform 194"/>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6" name="Group 195"/>
              <p:cNvGrpSpPr/>
              <p:nvPr/>
            </p:nvGrpSpPr>
            <p:grpSpPr>
              <a:xfrm>
                <a:off x="4273899" y="3851677"/>
                <a:ext cx="136981" cy="125191"/>
                <a:chOff x="4195407" y="3792530"/>
                <a:chExt cx="170046" cy="208000"/>
              </a:xfrm>
            </p:grpSpPr>
            <p:sp>
              <p:nvSpPr>
                <p:cNvPr id="245" name="Oval 24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 name="Oval 24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 name="Oval 24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7" name="Group 196"/>
              <p:cNvGrpSpPr/>
              <p:nvPr/>
            </p:nvGrpSpPr>
            <p:grpSpPr>
              <a:xfrm rot="2351319">
                <a:off x="4244203" y="3578822"/>
                <a:ext cx="117967" cy="137434"/>
                <a:chOff x="4237501" y="3382087"/>
                <a:chExt cx="170046" cy="208000"/>
              </a:xfrm>
            </p:grpSpPr>
            <p:sp>
              <p:nvSpPr>
                <p:cNvPr id="242" name="Oval 24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Oval 24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Oval 24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8" name="Group 197"/>
              <p:cNvGrpSpPr/>
              <p:nvPr/>
            </p:nvGrpSpPr>
            <p:grpSpPr>
              <a:xfrm rot="11218135">
                <a:off x="4750031" y="3755238"/>
                <a:ext cx="117189" cy="143363"/>
                <a:chOff x="4237501" y="3382087"/>
                <a:chExt cx="170046" cy="208000"/>
              </a:xfrm>
            </p:grpSpPr>
            <p:sp>
              <p:nvSpPr>
                <p:cNvPr id="239" name="Oval 23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 name="Oval 23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Oval 24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9" name="Group 198"/>
              <p:cNvGrpSpPr/>
              <p:nvPr/>
            </p:nvGrpSpPr>
            <p:grpSpPr>
              <a:xfrm rot="5224720">
                <a:off x="4538345" y="3460860"/>
                <a:ext cx="98853" cy="160071"/>
                <a:chOff x="4237501" y="3382087"/>
                <a:chExt cx="170046" cy="208000"/>
              </a:xfrm>
            </p:grpSpPr>
            <p:sp>
              <p:nvSpPr>
                <p:cNvPr id="236" name="Oval 23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Oval 23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 name="Oval 23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0" name="Group 199"/>
              <p:cNvGrpSpPr/>
              <p:nvPr/>
            </p:nvGrpSpPr>
            <p:grpSpPr>
              <a:xfrm rot="14416668">
                <a:off x="4603042" y="3834310"/>
                <a:ext cx="117189" cy="143363"/>
                <a:chOff x="4237501" y="3382087"/>
                <a:chExt cx="170046" cy="208000"/>
              </a:xfrm>
            </p:grpSpPr>
            <p:sp>
              <p:nvSpPr>
                <p:cNvPr id="233" name="Oval 23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Oval 23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 name="Oval 23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1" name="Group 200"/>
              <p:cNvGrpSpPr/>
              <p:nvPr/>
            </p:nvGrpSpPr>
            <p:grpSpPr>
              <a:xfrm rot="3034340">
                <a:off x="4640381" y="3672804"/>
                <a:ext cx="117189" cy="143363"/>
                <a:chOff x="4237501" y="3382087"/>
                <a:chExt cx="170046" cy="208000"/>
              </a:xfrm>
            </p:grpSpPr>
            <p:sp>
              <p:nvSpPr>
                <p:cNvPr id="230" name="Oval 22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1" name="Oval 23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 name="Oval 23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2" name="Group 201"/>
              <p:cNvGrpSpPr/>
              <p:nvPr/>
            </p:nvGrpSpPr>
            <p:grpSpPr>
              <a:xfrm rot="13916013">
                <a:off x="4398206" y="3909923"/>
                <a:ext cx="136981" cy="125191"/>
                <a:chOff x="4195407" y="3792530"/>
                <a:chExt cx="170046" cy="208000"/>
              </a:xfrm>
            </p:grpSpPr>
            <p:sp>
              <p:nvSpPr>
                <p:cNvPr id="227" name="Oval 22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 name="Oval 22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Oval 22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3" name="Group 202"/>
              <p:cNvGrpSpPr/>
              <p:nvPr/>
            </p:nvGrpSpPr>
            <p:grpSpPr>
              <a:xfrm rot="4035087">
                <a:off x="4360198" y="3785574"/>
                <a:ext cx="136981" cy="125191"/>
                <a:chOff x="4195407" y="3792530"/>
                <a:chExt cx="170046" cy="208000"/>
              </a:xfrm>
            </p:grpSpPr>
            <p:sp>
              <p:nvSpPr>
                <p:cNvPr id="224" name="Oval 22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 name="Oval 22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 name="Oval 22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4" name="Group 203"/>
              <p:cNvGrpSpPr/>
              <p:nvPr/>
            </p:nvGrpSpPr>
            <p:grpSpPr>
              <a:xfrm rot="14498781">
                <a:off x="4314601" y="3697106"/>
                <a:ext cx="117967" cy="137434"/>
                <a:chOff x="4237501" y="3382087"/>
                <a:chExt cx="170046" cy="208000"/>
              </a:xfrm>
            </p:grpSpPr>
            <p:sp>
              <p:nvSpPr>
                <p:cNvPr id="221" name="Oval 22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 name="Oval 22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 name="Oval 22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5" name="Group 204"/>
              <p:cNvGrpSpPr/>
              <p:nvPr/>
            </p:nvGrpSpPr>
            <p:grpSpPr>
              <a:xfrm rot="5965306">
                <a:off x="4390375" y="3582974"/>
                <a:ext cx="117967" cy="137434"/>
                <a:chOff x="4237501" y="3382087"/>
                <a:chExt cx="170046" cy="208000"/>
              </a:xfrm>
            </p:grpSpPr>
            <p:sp>
              <p:nvSpPr>
                <p:cNvPr id="218" name="Oval 21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 name="Oval 21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 name="Oval 21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6" name="Group 205"/>
              <p:cNvGrpSpPr/>
              <p:nvPr/>
            </p:nvGrpSpPr>
            <p:grpSpPr>
              <a:xfrm rot="13916013">
                <a:off x="4478082" y="3738319"/>
                <a:ext cx="136981" cy="125191"/>
                <a:chOff x="4195407" y="3792530"/>
                <a:chExt cx="170046" cy="208000"/>
              </a:xfrm>
            </p:grpSpPr>
            <p:sp>
              <p:nvSpPr>
                <p:cNvPr id="215" name="Oval 21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 name="Oval 21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 name="Oval 21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7" name="Group 206"/>
              <p:cNvGrpSpPr/>
              <p:nvPr/>
            </p:nvGrpSpPr>
            <p:grpSpPr>
              <a:xfrm rot="5665875">
                <a:off x="4511476" y="3579815"/>
                <a:ext cx="136981" cy="125191"/>
                <a:chOff x="4195407" y="3792530"/>
                <a:chExt cx="170046" cy="208000"/>
              </a:xfrm>
            </p:grpSpPr>
            <p:sp>
              <p:nvSpPr>
                <p:cNvPr id="212" name="Oval 21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 name="Oval 21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 name="Oval 21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8" name="Oval 207"/>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 name="Oval 208"/>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 name="Oval 209"/>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 name="Oval 210"/>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74" name="Group 2073"/>
            <p:cNvGrpSpPr/>
            <p:nvPr/>
          </p:nvGrpSpPr>
          <p:grpSpPr>
            <a:xfrm>
              <a:off x="7808330" y="3859163"/>
              <a:ext cx="623017" cy="619091"/>
              <a:chOff x="4244203" y="3491469"/>
              <a:chExt cx="623017" cy="619091"/>
            </a:xfrm>
          </p:grpSpPr>
          <p:sp>
            <p:nvSpPr>
              <p:cNvPr id="2075" name="Freeform 2074"/>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6" name="Freeform 2075"/>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7" name="Freeform 2076"/>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8" name="Freeform 2077"/>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79" name="Group 2078"/>
              <p:cNvGrpSpPr/>
              <p:nvPr/>
            </p:nvGrpSpPr>
            <p:grpSpPr>
              <a:xfrm>
                <a:off x="4273899" y="3851677"/>
                <a:ext cx="136981" cy="125191"/>
                <a:chOff x="4195407" y="3792530"/>
                <a:chExt cx="170046" cy="208000"/>
              </a:xfrm>
            </p:grpSpPr>
            <p:sp>
              <p:nvSpPr>
                <p:cNvPr id="2128" name="Oval 212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9" name="Oval 212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0" name="Oval 212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0" name="Group 2079"/>
              <p:cNvGrpSpPr/>
              <p:nvPr/>
            </p:nvGrpSpPr>
            <p:grpSpPr>
              <a:xfrm rot="2351319">
                <a:off x="4244203" y="3578822"/>
                <a:ext cx="117967" cy="137434"/>
                <a:chOff x="4237501" y="3382087"/>
                <a:chExt cx="170046" cy="208000"/>
              </a:xfrm>
            </p:grpSpPr>
            <p:sp>
              <p:nvSpPr>
                <p:cNvPr id="2125" name="Oval 212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6" name="Oval 212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7" name="Oval 212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1" name="Group 2080"/>
              <p:cNvGrpSpPr/>
              <p:nvPr/>
            </p:nvGrpSpPr>
            <p:grpSpPr>
              <a:xfrm rot="11218135">
                <a:off x="4750031" y="3755238"/>
                <a:ext cx="117189" cy="143363"/>
                <a:chOff x="4237501" y="3382087"/>
                <a:chExt cx="170046" cy="208000"/>
              </a:xfrm>
            </p:grpSpPr>
            <p:sp>
              <p:nvSpPr>
                <p:cNvPr id="2122" name="Oval 212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3" name="Oval 212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4" name="Oval 212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2" name="Group 2081"/>
              <p:cNvGrpSpPr/>
              <p:nvPr/>
            </p:nvGrpSpPr>
            <p:grpSpPr>
              <a:xfrm rot="5224720">
                <a:off x="4538345" y="3460860"/>
                <a:ext cx="98853" cy="160071"/>
                <a:chOff x="4237501" y="3382087"/>
                <a:chExt cx="170046" cy="208000"/>
              </a:xfrm>
            </p:grpSpPr>
            <p:sp>
              <p:nvSpPr>
                <p:cNvPr id="2119" name="Oval 211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0" name="Oval 211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1" name="Oval 212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3" name="Group 2082"/>
              <p:cNvGrpSpPr/>
              <p:nvPr/>
            </p:nvGrpSpPr>
            <p:grpSpPr>
              <a:xfrm rot="14416668">
                <a:off x="4603042" y="3834310"/>
                <a:ext cx="117189" cy="143363"/>
                <a:chOff x="4237501" y="3382087"/>
                <a:chExt cx="170046" cy="208000"/>
              </a:xfrm>
            </p:grpSpPr>
            <p:sp>
              <p:nvSpPr>
                <p:cNvPr id="2116" name="Oval 211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7" name="Oval 211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8" name="Oval 211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4" name="Group 2083"/>
              <p:cNvGrpSpPr/>
              <p:nvPr/>
            </p:nvGrpSpPr>
            <p:grpSpPr>
              <a:xfrm rot="3034340">
                <a:off x="4640381" y="3672804"/>
                <a:ext cx="117189" cy="143363"/>
                <a:chOff x="4237501" y="3382087"/>
                <a:chExt cx="170046" cy="208000"/>
              </a:xfrm>
            </p:grpSpPr>
            <p:sp>
              <p:nvSpPr>
                <p:cNvPr id="2113" name="Oval 211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4" name="Oval 211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5" name="Oval 211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5" name="Group 2084"/>
              <p:cNvGrpSpPr/>
              <p:nvPr/>
            </p:nvGrpSpPr>
            <p:grpSpPr>
              <a:xfrm rot="13916013">
                <a:off x="4398206" y="3909923"/>
                <a:ext cx="136981" cy="125191"/>
                <a:chOff x="4195407" y="3792530"/>
                <a:chExt cx="170046" cy="208000"/>
              </a:xfrm>
            </p:grpSpPr>
            <p:sp>
              <p:nvSpPr>
                <p:cNvPr id="2110" name="Oval 210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1" name="Oval 211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2" name="Oval 211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6" name="Group 2085"/>
              <p:cNvGrpSpPr/>
              <p:nvPr/>
            </p:nvGrpSpPr>
            <p:grpSpPr>
              <a:xfrm rot="4035087">
                <a:off x="4360198" y="3785574"/>
                <a:ext cx="136981" cy="125191"/>
                <a:chOff x="4195407" y="3792530"/>
                <a:chExt cx="170046" cy="208000"/>
              </a:xfrm>
            </p:grpSpPr>
            <p:sp>
              <p:nvSpPr>
                <p:cNvPr id="2107" name="Oval 210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8" name="Oval 210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9" name="Oval 210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7" name="Group 2086"/>
              <p:cNvGrpSpPr/>
              <p:nvPr/>
            </p:nvGrpSpPr>
            <p:grpSpPr>
              <a:xfrm rot="14498781">
                <a:off x="4314601" y="3697106"/>
                <a:ext cx="117967" cy="137434"/>
                <a:chOff x="4237501" y="3382087"/>
                <a:chExt cx="170046" cy="208000"/>
              </a:xfrm>
            </p:grpSpPr>
            <p:sp>
              <p:nvSpPr>
                <p:cNvPr id="2104" name="Oval 210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5" name="Oval 210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6" name="Oval 210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8" name="Group 2087"/>
              <p:cNvGrpSpPr/>
              <p:nvPr/>
            </p:nvGrpSpPr>
            <p:grpSpPr>
              <a:xfrm rot="5965306">
                <a:off x="4390375" y="3582974"/>
                <a:ext cx="117967" cy="137434"/>
                <a:chOff x="4237501" y="3382087"/>
                <a:chExt cx="170046" cy="208000"/>
              </a:xfrm>
            </p:grpSpPr>
            <p:sp>
              <p:nvSpPr>
                <p:cNvPr id="2101" name="Oval 210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2" name="Oval 210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3" name="Oval 210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89" name="Group 2088"/>
              <p:cNvGrpSpPr/>
              <p:nvPr/>
            </p:nvGrpSpPr>
            <p:grpSpPr>
              <a:xfrm rot="13916013">
                <a:off x="4478082" y="3738319"/>
                <a:ext cx="136981" cy="125191"/>
                <a:chOff x="4195407" y="3792530"/>
                <a:chExt cx="170046" cy="208000"/>
              </a:xfrm>
            </p:grpSpPr>
            <p:sp>
              <p:nvSpPr>
                <p:cNvPr id="2098" name="Oval 209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9" name="Oval 209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0" name="Oval 209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90" name="Group 2089"/>
              <p:cNvGrpSpPr/>
              <p:nvPr/>
            </p:nvGrpSpPr>
            <p:grpSpPr>
              <a:xfrm rot="5665875">
                <a:off x="4511476" y="3579815"/>
                <a:ext cx="136981" cy="125191"/>
                <a:chOff x="4195407" y="3792530"/>
                <a:chExt cx="170046" cy="208000"/>
              </a:xfrm>
            </p:grpSpPr>
            <p:sp>
              <p:nvSpPr>
                <p:cNvPr id="2095" name="Oval 209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6" name="Oval 209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7" name="Oval 209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91" name="Oval 2090"/>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2" name="Oval 2091"/>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3" name="Oval 2092"/>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4" name="Oval 2093"/>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1" name="Group 2130"/>
            <p:cNvGrpSpPr/>
            <p:nvPr/>
          </p:nvGrpSpPr>
          <p:grpSpPr>
            <a:xfrm>
              <a:off x="8064702" y="3672109"/>
              <a:ext cx="623017" cy="619091"/>
              <a:chOff x="4244203" y="3491469"/>
              <a:chExt cx="623017" cy="619091"/>
            </a:xfrm>
          </p:grpSpPr>
          <p:sp>
            <p:nvSpPr>
              <p:cNvPr id="2132" name="Freeform 2131"/>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3" name="Freeform 2132"/>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4" name="Freeform 2133"/>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5" name="Freeform 2134"/>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36" name="Group 2135"/>
              <p:cNvGrpSpPr/>
              <p:nvPr/>
            </p:nvGrpSpPr>
            <p:grpSpPr>
              <a:xfrm>
                <a:off x="4273899" y="3851677"/>
                <a:ext cx="136981" cy="125191"/>
                <a:chOff x="4195407" y="3792530"/>
                <a:chExt cx="170046" cy="208000"/>
              </a:xfrm>
            </p:grpSpPr>
            <p:sp>
              <p:nvSpPr>
                <p:cNvPr id="2185" name="Oval 218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6" name="Oval 218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7" name="Oval 218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7" name="Group 2136"/>
              <p:cNvGrpSpPr/>
              <p:nvPr/>
            </p:nvGrpSpPr>
            <p:grpSpPr>
              <a:xfrm rot="2351319">
                <a:off x="4244203" y="3578822"/>
                <a:ext cx="117967" cy="137434"/>
                <a:chOff x="4237501" y="3382087"/>
                <a:chExt cx="170046" cy="208000"/>
              </a:xfrm>
            </p:grpSpPr>
            <p:sp>
              <p:nvSpPr>
                <p:cNvPr id="2182" name="Oval 218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3" name="Oval 218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4" name="Oval 218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8" name="Group 2137"/>
              <p:cNvGrpSpPr/>
              <p:nvPr/>
            </p:nvGrpSpPr>
            <p:grpSpPr>
              <a:xfrm rot="11218135">
                <a:off x="4750031" y="3755238"/>
                <a:ext cx="117189" cy="143363"/>
                <a:chOff x="4237501" y="3382087"/>
                <a:chExt cx="170046" cy="208000"/>
              </a:xfrm>
            </p:grpSpPr>
            <p:sp>
              <p:nvSpPr>
                <p:cNvPr id="2179" name="Oval 217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0" name="Oval 217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1" name="Oval 218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39" name="Group 2138"/>
              <p:cNvGrpSpPr/>
              <p:nvPr/>
            </p:nvGrpSpPr>
            <p:grpSpPr>
              <a:xfrm rot="5224720">
                <a:off x="4538345" y="3460860"/>
                <a:ext cx="98853" cy="160071"/>
                <a:chOff x="4237501" y="3382087"/>
                <a:chExt cx="170046" cy="208000"/>
              </a:xfrm>
            </p:grpSpPr>
            <p:sp>
              <p:nvSpPr>
                <p:cNvPr id="2176" name="Oval 217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7" name="Oval 217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8" name="Oval 217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0" name="Group 2139"/>
              <p:cNvGrpSpPr/>
              <p:nvPr/>
            </p:nvGrpSpPr>
            <p:grpSpPr>
              <a:xfrm rot="14416668">
                <a:off x="4603042" y="3834310"/>
                <a:ext cx="117189" cy="143363"/>
                <a:chOff x="4237501" y="3382087"/>
                <a:chExt cx="170046" cy="208000"/>
              </a:xfrm>
            </p:grpSpPr>
            <p:sp>
              <p:nvSpPr>
                <p:cNvPr id="2173" name="Oval 217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4" name="Oval 217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5" name="Oval 217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1" name="Group 2140"/>
              <p:cNvGrpSpPr/>
              <p:nvPr/>
            </p:nvGrpSpPr>
            <p:grpSpPr>
              <a:xfrm rot="3034340">
                <a:off x="4640381" y="3672804"/>
                <a:ext cx="117189" cy="143363"/>
                <a:chOff x="4237501" y="3382087"/>
                <a:chExt cx="170046" cy="208000"/>
              </a:xfrm>
            </p:grpSpPr>
            <p:sp>
              <p:nvSpPr>
                <p:cNvPr id="2170" name="Oval 216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1" name="Oval 217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2" name="Oval 217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2" name="Group 2141"/>
              <p:cNvGrpSpPr/>
              <p:nvPr/>
            </p:nvGrpSpPr>
            <p:grpSpPr>
              <a:xfrm rot="13916013">
                <a:off x="4398206" y="3909923"/>
                <a:ext cx="136981" cy="125191"/>
                <a:chOff x="4195407" y="3792530"/>
                <a:chExt cx="170046" cy="208000"/>
              </a:xfrm>
            </p:grpSpPr>
            <p:sp>
              <p:nvSpPr>
                <p:cNvPr id="2167" name="Oval 216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8" name="Oval 216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9" name="Oval 216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3" name="Group 2142"/>
              <p:cNvGrpSpPr/>
              <p:nvPr/>
            </p:nvGrpSpPr>
            <p:grpSpPr>
              <a:xfrm rot="4035087">
                <a:off x="4360198" y="3785574"/>
                <a:ext cx="136981" cy="125191"/>
                <a:chOff x="4195407" y="3792530"/>
                <a:chExt cx="170046" cy="208000"/>
              </a:xfrm>
            </p:grpSpPr>
            <p:sp>
              <p:nvSpPr>
                <p:cNvPr id="2164" name="Oval 216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5" name="Oval 216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6" name="Oval 216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4" name="Group 2143"/>
              <p:cNvGrpSpPr/>
              <p:nvPr/>
            </p:nvGrpSpPr>
            <p:grpSpPr>
              <a:xfrm rot="14498781">
                <a:off x="4314601" y="3697106"/>
                <a:ext cx="117967" cy="137434"/>
                <a:chOff x="4237501" y="3382087"/>
                <a:chExt cx="170046" cy="208000"/>
              </a:xfrm>
            </p:grpSpPr>
            <p:sp>
              <p:nvSpPr>
                <p:cNvPr id="2161" name="Oval 216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2" name="Oval 216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3" name="Oval 216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5" name="Group 2144"/>
              <p:cNvGrpSpPr/>
              <p:nvPr/>
            </p:nvGrpSpPr>
            <p:grpSpPr>
              <a:xfrm rot="5965306">
                <a:off x="4390375" y="3582974"/>
                <a:ext cx="117967" cy="137434"/>
                <a:chOff x="4237501" y="3382087"/>
                <a:chExt cx="170046" cy="208000"/>
              </a:xfrm>
            </p:grpSpPr>
            <p:sp>
              <p:nvSpPr>
                <p:cNvPr id="2158" name="Oval 215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9" name="Oval 215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0" name="Oval 215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6" name="Group 2145"/>
              <p:cNvGrpSpPr/>
              <p:nvPr/>
            </p:nvGrpSpPr>
            <p:grpSpPr>
              <a:xfrm rot="13916013">
                <a:off x="4478082" y="3738319"/>
                <a:ext cx="136981" cy="125191"/>
                <a:chOff x="4195407" y="3792530"/>
                <a:chExt cx="170046" cy="208000"/>
              </a:xfrm>
            </p:grpSpPr>
            <p:sp>
              <p:nvSpPr>
                <p:cNvPr id="2155" name="Oval 215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6" name="Oval 215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7" name="Oval 215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47" name="Group 2146"/>
              <p:cNvGrpSpPr/>
              <p:nvPr/>
            </p:nvGrpSpPr>
            <p:grpSpPr>
              <a:xfrm rot="5665875">
                <a:off x="4511476" y="3579815"/>
                <a:ext cx="136981" cy="125191"/>
                <a:chOff x="4195407" y="3792530"/>
                <a:chExt cx="170046" cy="208000"/>
              </a:xfrm>
            </p:grpSpPr>
            <p:sp>
              <p:nvSpPr>
                <p:cNvPr id="2152" name="Oval 215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3" name="Oval 215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4" name="Oval 215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148" name="Oval 2147"/>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9" name="Oval 2148"/>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0" name="Oval 2149"/>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1" name="Oval 2150"/>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88" name="Group 2187"/>
          <p:cNvGrpSpPr/>
          <p:nvPr/>
        </p:nvGrpSpPr>
        <p:grpSpPr>
          <a:xfrm>
            <a:off x="8035206" y="3663836"/>
            <a:ext cx="1135771" cy="976449"/>
            <a:chOff x="7551948" y="3672109"/>
            <a:chExt cx="1135771" cy="976449"/>
          </a:xfrm>
        </p:grpSpPr>
        <p:grpSp>
          <p:nvGrpSpPr>
            <p:cNvPr id="2189" name="Group 2188"/>
            <p:cNvGrpSpPr/>
            <p:nvPr/>
          </p:nvGrpSpPr>
          <p:grpSpPr>
            <a:xfrm>
              <a:off x="7551948" y="4029467"/>
              <a:ext cx="623017" cy="619091"/>
              <a:chOff x="4244203" y="3491469"/>
              <a:chExt cx="623017" cy="619091"/>
            </a:xfrm>
          </p:grpSpPr>
          <p:sp>
            <p:nvSpPr>
              <p:cNvPr id="2304" name="Freeform 2303"/>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5" name="Freeform 2304"/>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6" name="Freeform 2305"/>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7" name="Freeform 2306"/>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08" name="Group 2307"/>
              <p:cNvGrpSpPr/>
              <p:nvPr/>
            </p:nvGrpSpPr>
            <p:grpSpPr>
              <a:xfrm>
                <a:off x="4273899" y="3851677"/>
                <a:ext cx="136981" cy="125191"/>
                <a:chOff x="4195407" y="3792530"/>
                <a:chExt cx="170046" cy="208000"/>
              </a:xfrm>
            </p:grpSpPr>
            <p:sp>
              <p:nvSpPr>
                <p:cNvPr id="2357" name="Oval 235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8" name="Oval 235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9" name="Oval 235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09" name="Group 2308"/>
              <p:cNvGrpSpPr/>
              <p:nvPr/>
            </p:nvGrpSpPr>
            <p:grpSpPr>
              <a:xfrm rot="2351319">
                <a:off x="4244203" y="3578822"/>
                <a:ext cx="117967" cy="137434"/>
                <a:chOff x="4237501" y="3382087"/>
                <a:chExt cx="170046" cy="208000"/>
              </a:xfrm>
            </p:grpSpPr>
            <p:sp>
              <p:nvSpPr>
                <p:cNvPr id="2354" name="Oval 235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5" name="Oval 235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6" name="Oval 235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0" name="Group 2309"/>
              <p:cNvGrpSpPr/>
              <p:nvPr/>
            </p:nvGrpSpPr>
            <p:grpSpPr>
              <a:xfrm rot="11218135">
                <a:off x="4750031" y="3755238"/>
                <a:ext cx="117189" cy="143363"/>
                <a:chOff x="4237501" y="3382087"/>
                <a:chExt cx="170046" cy="208000"/>
              </a:xfrm>
            </p:grpSpPr>
            <p:sp>
              <p:nvSpPr>
                <p:cNvPr id="2351" name="Oval 235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2" name="Oval 235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3" name="Oval 235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1" name="Group 2310"/>
              <p:cNvGrpSpPr/>
              <p:nvPr/>
            </p:nvGrpSpPr>
            <p:grpSpPr>
              <a:xfrm rot="5224720">
                <a:off x="4538345" y="3460860"/>
                <a:ext cx="98853" cy="160071"/>
                <a:chOff x="4237501" y="3382087"/>
                <a:chExt cx="170046" cy="208000"/>
              </a:xfrm>
            </p:grpSpPr>
            <p:sp>
              <p:nvSpPr>
                <p:cNvPr id="2348" name="Oval 234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9" name="Oval 234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0" name="Oval 234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2" name="Group 2311"/>
              <p:cNvGrpSpPr/>
              <p:nvPr/>
            </p:nvGrpSpPr>
            <p:grpSpPr>
              <a:xfrm rot="14416668">
                <a:off x="4603042" y="3834310"/>
                <a:ext cx="117189" cy="143363"/>
                <a:chOff x="4237501" y="3382087"/>
                <a:chExt cx="170046" cy="208000"/>
              </a:xfrm>
            </p:grpSpPr>
            <p:sp>
              <p:nvSpPr>
                <p:cNvPr id="2345" name="Oval 234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6" name="Oval 234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7" name="Oval 234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3" name="Group 2312"/>
              <p:cNvGrpSpPr/>
              <p:nvPr/>
            </p:nvGrpSpPr>
            <p:grpSpPr>
              <a:xfrm rot="3034340">
                <a:off x="4640381" y="3672804"/>
                <a:ext cx="117189" cy="143363"/>
                <a:chOff x="4237501" y="3382087"/>
                <a:chExt cx="170046" cy="208000"/>
              </a:xfrm>
            </p:grpSpPr>
            <p:sp>
              <p:nvSpPr>
                <p:cNvPr id="2342" name="Oval 234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3" name="Oval 234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4" name="Oval 234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4" name="Group 2313"/>
              <p:cNvGrpSpPr/>
              <p:nvPr/>
            </p:nvGrpSpPr>
            <p:grpSpPr>
              <a:xfrm rot="13916013">
                <a:off x="4398206" y="3909923"/>
                <a:ext cx="136981" cy="125191"/>
                <a:chOff x="4195407" y="3792530"/>
                <a:chExt cx="170046" cy="208000"/>
              </a:xfrm>
            </p:grpSpPr>
            <p:sp>
              <p:nvSpPr>
                <p:cNvPr id="2339" name="Oval 233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0" name="Oval 233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1" name="Oval 234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5" name="Group 2314"/>
              <p:cNvGrpSpPr/>
              <p:nvPr/>
            </p:nvGrpSpPr>
            <p:grpSpPr>
              <a:xfrm rot="4035087">
                <a:off x="4360198" y="3785574"/>
                <a:ext cx="136981" cy="125191"/>
                <a:chOff x="4195407" y="3792530"/>
                <a:chExt cx="170046" cy="208000"/>
              </a:xfrm>
            </p:grpSpPr>
            <p:sp>
              <p:nvSpPr>
                <p:cNvPr id="2336" name="Oval 233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7" name="Oval 233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8" name="Oval 233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6" name="Group 2315"/>
              <p:cNvGrpSpPr/>
              <p:nvPr/>
            </p:nvGrpSpPr>
            <p:grpSpPr>
              <a:xfrm rot="14498781">
                <a:off x="4314601" y="3697106"/>
                <a:ext cx="117967" cy="137434"/>
                <a:chOff x="4237501" y="3382087"/>
                <a:chExt cx="170046" cy="208000"/>
              </a:xfrm>
            </p:grpSpPr>
            <p:sp>
              <p:nvSpPr>
                <p:cNvPr id="2333" name="Oval 233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4" name="Oval 233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5" name="Oval 233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7" name="Group 2316"/>
              <p:cNvGrpSpPr/>
              <p:nvPr/>
            </p:nvGrpSpPr>
            <p:grpSpPr>
              <a:xfrm rot="5965306">
                <a:off x="4390375" y="3582974"/>
                <a:ext cx="117967" cy="137434"/>
                <a:chOff x="4237501" y="3382087"/>
                <a:chExt cx="170046" cy="208000"/>
              </a:xfrm>
            </p:grpSpPr>
            <p:sp>
              <p:nvSpPr>
                <p:cNvPr id="2330" name="Oval 232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1" name="Oval 233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2" name="Oval 233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8" name="Group 2317"/>
              <p:cNvGrpSpPr/>
              <p:nvPr/>
            </p:nvGrpSpPr>
            <p:grpSpPr>
              <a:xfrm rot="13916013">
                <a:off x="4478082" y="3738319"/>
                <a:ext cx="136981" cy="125191"/>
                <a:chOff x="4195407" y="3792530"/>
                <a:chExt cx="170046" cy="208000"/>
              </a:xfrm>
            </p:grpSpPr>
            <p:sp>
              <p:nvSpPr>
                <p:cNvPr id="2327" name="Oval 232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8" name="Oval 232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9" name="Oval 232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19" name="Group 2318"/>
              <p:cNvGrpSpPr/>
              <p:nvPr/>
            </p:nvGrpSpPr>
            <p:grpSpPr>
              <a:xfrm rot="5665875">
                <a:off x="4511476" y="3579815"/>
                <a:ext cx="136981" cy="125191"/>
                <a:chOff x="4195407" y="3792530"/>
                <a:chExt cx="170046" cy="208000"/>
              </a:xfrm>
            </p:grpSpPr>
            <p:sp>
              <p:nvSpPr>
                <p:cNvPr id="2324" name="Oval 232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5" name="Oval 232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6" name="Oval 232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20" name="Oval 2319"/>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1" name="Oval 2320"/>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2" name="Oval 2321"/>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3" name="Oval 2322"/>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0" name="Group 2189"/>
            <p:cNvGrpSpPr/>
            <p:nvPr/>
          </p:nvGrpSpPr>
          <p:grpSpPr>
            <a:xfrm>
              <a:off x="7808330" y="3859163"/>
              <a:ext cx="623017" cy="619091"/>
              <a:chOff x="4244203" y="3491469"/>
              <a:chExt cx="623017" cy="619091"/>
            </a:xfrm>
          </p:grpSpPr>
          <p:sp>
            <p:nvSpPr>
              <p:cNvPr id="2248" name="Freeform 2247"/>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9" name="Freeform 2248"/>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0" name="Freeform 2249"/>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1" name="Freeform 2250"/>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252" name="Group 2251"/>
              <p:cNvGrpSpPr/>
              <p:nvPr/>
            </p:nvGrpSpPr>
            <p:grpSpPr>
              <a:xfrm>
                <a:off x="4273899" y="3851677"/>
                <a:ext cx="136981" cy="125191"/>
                <a:chOff x="4195407" y="3792530"/>
                <a:chExt cx="170046" cy="208000"/>
              </a:xfrm>
            </p:grpSpPr>
            <p:sp>
              <p:nvSpPr>
                <p:cNvPr id="2301" name="Oval 230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2" name="Oval 230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3" name="Oval 230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3" name="Group 2252"/>
              <p:cNvGrpSpPr/>
              <p:nvPr/>
            </p:nvGrpSpPr>
            <p:grpSpPr>
              <a:xfrm rot="2351319">
                <a:off x="4244203" y="3578822"/>
                <a:ext cx="117967" cy="137434"/>
                <a:chOff x="4237501" y="3382087"/>
                <a:chExt cx="170046" cy="208000"/>
              </a:xfrm>
            </p:grpSpPr>
            <p:sp>
              <p:nvSpPr>
                <p:cNvPr id="2298" name="Oval 229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9" name="Oval 229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0" name="Oval 229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4" name="Group 2253"/>
              <p:cNvGrpSpPr/>
              <p:nvPr/>
            </p:nvGrpSpPr>
            <p:grpSpPr>
              <a:xfrm rot="11218135">
                <a:off x="4750031" y="3755238"/>
                <a:ext cx="117189" cy="143363"/>
                <a:chOff x="4237501" y="3382087"/>
                <a:chExt cx="170046" cy="208000"/>
              </a:xfrm>
            </p:grpSpPr>
            <p:sp>
              <p:nvSpPr>
                <p:cNvPr id="2295" name="Oval 229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6" name="Oval 229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7" name="Oval 229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5" name="Group 2254"/>
              <p:cNvGrpSpPr/>
              <p:nvPr/>
            </p:nvGrpSpPr>
            <p:grpSpPr>
              <a:xfrm rot="5224720">
                <a:off x="4538345" y="3460860"/>
                <a:ext cx="98853" cy="160071"/>
                <a:chOff x="4237501" y="3382087"/>
                <a:chExt cx="170046" cy="208000"/>
              </a:xfrm>
            </p:grpSpPr>
            <p:sp>
              <p:nvSpPr>
                <p:cNvPr id="2292" name="Oval 229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3" name="Oval 229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4" name="Oval 229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6" name="Group 2255"/>
              <p:cNvGrpSpPr/>
              <p:nvPr/>
            </p:nvGrpSpPr>
            <p:grpSpPr>
              <a:xfrm rot="14416668">
                <a:off x="4603042" y="3834310"/>
                <a:ext cx="117189" cy="143363"/>
                <a:chOff x="4237501" y="3382087"/>
                <a:chExt cx="170046" cy="208000"/>
              </a:xfrm>
            </p:grpSpPr>
            <p:sp>
              <p:nvSpPr>
                <p:cNvPr id="2289" name="Oval 228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0" name="Oval 228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1" name="Oval 229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7" name="Group 2256"/>
              <p:cNvGrpSpPr/>
              <p:nvPr/>
            </p:nvGrpSpPr>
            <p:grpSpPr>
              <a:xfrm rot="3034340">
                <a:off x="4640381" y="3672804"/>
                <a:ext cx="117189" cy="143363"/>
                <a:chOff x="4237501" y="3382087"/>
                <a:chExt cx="170046" cy="208000"/>
              </a:xfrm>
            </p:grpSpPr>
            <p:sp>
              <p:nvSpPr>
                <p:cNvPr id="2286" name="Oval 228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7" name="Oval 228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8" name="Oval 228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8" name="Group 2257"/>
              <p:cNvGrpSpPr/>
              <p:nvPr/>
            </p:nvGrpSpPr>
            <p:grpSpPr>
              <a:xfrm rot="13916013">
                <a:off x="4398206" y="3909923"/>
                <a:ext cx="136981" cy="125191"/>
                <a:chOff x="4195407" y="3792530"/>
                <a:chExt cx="170046" cy="208000"/>
              </a:xfrm>
            </p:grpSpPr>
            <p:sp>
              <p:nvSpPr>
                <p:cNvPr id="2283" name="Oval 228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4" name="Oval 228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5" name="Oval 228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9" name="Group 2258"/>
              <p:cNvGrpSpPr/>
              <p:nvPr/>
            </p:nvGrpSpPr>
            <p:grpSpPr>
              <a:xfrm rot="4035087">
                <a:off x="4360198" y="3785574"/>
                <a:ext cx="136981" cy="125191"/>
                <a:chOff x="4195407" y="3792530"/>
                <a:chExt cx="170046" cy="208000"/>
              </a:xfrm>
            </p:grpSpPr>
            <p:sp>
              <p:nvSpPr>
                <p:cNvPr id="2280" name="Oval 227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1" name="Oval 228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2" name="Oval 228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0" name="Group 2259"/>
              <p:cNvGrpSpPr/>
              <p:nvPr/>
            </p:nvGrpSpPr>
            <p:grpSpPr>
              <a:xfrm rot="14498781">
                <a:off x="4314601" y="3697106"/>
                <a:ext cx="117967" cy="137434"/>
                <a:chOff x="4237501" y="3382087"/>
                <a:chExt cx="170046" cy="208000"/>
              </a:xfrm>
            </p:grpSpPr>
            <p:sp>
              <p:nvSpPr>
                <p:cNvPr id="2277" name="Oval 227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8" name="Oval 227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9" name="Oval 227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1" name="Group 2260"/>
              <p:cNvGrpSpPr/>
              <p:nvPr/>
            </p:nvGrpSpPr>
            <p:grpSpPr>
              <a:xfrm rot="5965306">
                <a:off x="4390375" y="3582974"/>
                <a:ext cx="117967" cy="137434"/>
                <a:chOff x="4237501" y="3382087"/>
                <a:chExt cx="170046" cy="208000"/>
              </a:xfrm>
            </p:grpSpPr>
            <p:sp>
              <p:nvSpPr>
                <p:cNvPr id="2274" name="Oval 227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5" name="Oval 227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6" name="Oval 227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2" name="Group 2261"/>
              <p:cNvGrpSpPr/>
              <p:nvPr/>
            </p:nvGrpSpPr>
            <p:grpSpPr>
              <a:xfrm rot="13916013">
                <a:off x="4478082" y="3738319"/>
                <a:ext cx="136981" cy="125191"/>
                <a:chOff x="4195407" y="3792530"/>
                <a:chExt cx="170046" cy="208000"/>
              </a:xfrm>
            </p:grpSpPr>
            <p:sp>
              <p:nvSpPr>
                <p:cNvPr id="2271" name="Oval 227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2" name="Oval 227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3" name="Oval 227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63" name="Group 2262"/>
              <p:cNvGrpSpPr/>
              <p:nvPr/>
            </p:nvGrpSpPr>
            <p:grpSpPr>
              <a:xfrm rot="5665875">
                <a:off x="4511476" y="3579815"/>
                <a:ext cx="136981" cy="125191"/>
                <a:chOff x="4195407" y="3792530"/>
                <a:chExt cx="170046" cy="208000"/>
              </a:xfrm>
            </p:grpSpPr>
            <p:sp>
              <p:nvSpPr>
                <p:cNvPr id="2268" name="Oval 226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9" name="Oval 226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0" name="Oval 226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64" name="Oval 2263"/>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5" name="Oval 2264"/>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6" name="Oval 2265"/>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7" name="Oval 2266"/>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1" name="Group 2190"/>
            <p:cNvGrpSpPr/>
            <p:nvPr/>
          </p:nvGrpSpPr>
          <p:grpSpPr>
            <a:xfrm>
              <a:off x="8064702" y="3672109"/>
              <a:ext cx="623017" cy="619091"/>
              <a:chOff x="4244203" y="3491469"/>
              <a:chExt cx="623017" cy="619091"/>
            </a:xfrm>
          </p:grpSpPr>
          <p:sp>
            <p:nvSpPr>
              <p:cNvPr id="2192" name="Freeform 2191"/>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3" name="Freeform 2192"/>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4" name="Freeform 2193"/>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5" name="Freeform 2194"/>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96" name="Group 2195"/>
              <p:cNvGrpSpPr/>
              <p:nvPr/>
            </p:nvGrpSpPr>
            <p:grpSpPr>
              <a:xfrm>
                <a:off x="4273899" y="3851677"/>
                <a:ext cx="136981" cy="125191"/>
                <a:chOff x="4195407" y="3792530"/>
                <a:chExt cx="170046" cy="208000"/>
              </a:xfrm>
            </p:grpSpPr>
            <p:sp>
              <p:nvSpPr>
                <p:cNvPr id="2245" name="Oval 224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6" name="Oval 224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7" name="Oval 224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7" name="Group 2196"/>
              <p:cNvGrpSpPr/>
              <p:nvPr/>
            </p:nvGrpSpPr>
            <p:grpSpPr>
              <a:xfrm rot="2351319">
                <a:off x="4244203" y="3578822"/>
                <a:ext cx="117967" cy="137434"/>
                <a:chOff x="4237501" y="3382087"/>
                <a:chExt cx="170046" cy="208000"/>
              </a:xfrm>
            </p:grpSpPr>
            <p:sp>
              <p:nvSpPr>
                <p:cNvPr id="2242" name="Oval 224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3" name="Oval 224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4" name="Oval 224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8" name="Group 2197"/>
              <p:cNvGrpSpPr/>
              <p:nvPr/>
            </p:nvGrpSpPr>
            <p:grpSpPr>
              <a:xfrm rot="11218135">
                <a:off x="4750031" y="3755238"/>
                <a:ext cx="117189" cy="143363"/>
                <a:chOff x="4237501" y="3382087"/>
                <a:chExt cx="170046" cy="208000"/>
              </a:xfrm>
            </p:grpSpPr>
            <p:sp>
              <p:nvSpPr>
                <p:cNvPr id="2239" name="Oval 223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0" name="Oval 223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1" name="Oval 224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99" name="Group 2198"/>
              <p:cNvGrpSpPr/>
              <p:nvPr/>
            </p:nvGrpSpPr>
            <p:grpSpPr>
              <a:xfrm rot="5224720">
                <a:off x="4538345" y="3460860"/>
                <a:ext cx="98853" cy="160071"/>
                <a:chOff x="4237501" y="3382087"/>
                <a:chExt cx="170046" cy="208000"/>
              </a:xfrm>
            </p:grpSpPr>
            <p:sp>
              <p:nvSpPr>
                <p:cNvPr id="2236" name="Oval 223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7" name="Oval 223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8" name="Oval 223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0" name="Group 2199"/>
              <p:cNvGrpSpPr/>
              <p:nvPr/>
            </p:nvGrpSpPr>
            <p:grpSpPr>
              <a:xfrm rot="14416668">
                <a:off x="4603042" y="3834310"/>
                <a:ext cx="117189" cy="143363"/>
                <a:chOff x="4237501" y="3382087"/>
                <a:chExt cx="170046" cy="208000"/>
              </a:xfrm>
            </p:grpSpPr>
            <p:sp>
              <p:nvSpPr>
                <p:cNvPr id="2233" name="Oval 223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4" name="Oval 223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5" name="Oval 223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1" name="Group 2200"/>
              <p:cNvGrpSpPr/>
              <p:nvPr/>
            </p:nvGrpSpPr>
            <p:grpSpPr>
              <a:xfrm rot="3034340">
                <a:off x="4640381" y="3672804"/>
                <a:ext cx="117189" cy="143363"/>
                <a:chOff x="4237501" y="3382087"/>
                <a:chExt cx="170046" cy="208000"/>
              </a:xfrm>
            </p:grpSpPr>
            <p:sp>
              <p:nvSpPr>
                <p:cNvPr id="2230" name="Oval 222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1" name="Oval 223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2" name="Oval 223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2" name="Group 2201"/>
              <p:cNvGrpSpPr/>
              <p:nvPr/>
            </p:nvGrpSpPr>
            <p:grpSpPr>
              <a:xfrm rot="13916013">
                <a:off x="4398206" y="3909923"/>
                <a:ext cx="136981" cy="125191"/>
                <a:chOff x="4195407" y="3792530"/>
                <a:chExt cx="170046" cy="208000"/>
              </a:xfrm>
            </p:grpSpPr>
            <p:sp>
              <p:nvSpPr>
                <p:cNvPr id="2227" name="Oval 222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8" name="Oval 222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9" name="Oval 222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3" name="Group 2202"/>
              <p:cNvGrpSpPr/>
              <p:nvPr/>
            </p:nvGrpSpPr>
            <p:grpSpPr>
              <a:xfrm rot="4035087">
                <a:off x="4360198" y="3785574"/>
                <a:ext cx="136981" cy="125191"/>
                <a:chOff x="4195407" y="3792530"/>
                <a:chExt cx="170046" cy="208000"/>
              </a:xfrm>
            </p:grpSpPr>
            <p:sp>
              <p:nvSpPr>
                <p:cNvPr id="2224" name="Oval 222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5" name="Oval 222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6" name="Oval 222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4" name="Group 2203"/>
              <p:cNvGrpSpPr/>
              <p:nvPr/>
            </p:nvGrpSpPr>
            <p:grpSpPr>
              <a:xfrm rot="14498781">
                <a:off x="4314601" y="3697106"/>
                <a:ext cx="117967" cy="137434"/>
                <a:chOff x="4237501" y="3382087"/>
                <a:chExt cx="170046" cy="208000"/>
              </a:xfrm>
            </p:grpSpPr>
            <p:sp>
              <p:nvSpPr>
                <p:cNvPr id="2221" name="Oval 222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2" name="Oval 222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3" name="Oval 222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5" name="Group 2204"/>
              <p:cNvGrpSpPr/>
              <p:nvPr/>
            </p:nvGrpSpPr>
            <p:grpSpPr>
              <a:xfrm rot="5965306">
                <a:off x="4390375" y="3582974"/>
                <a:ext cx="117967" cy="137434"/>
                <a:chOff x="4237501" y="3382087"/>
                <a:chExt cx="170046" cy="208000"/>
              </a:xfrm>
            </p:grpSpPr>
            <p:sp>
              <p:nvSpPr>
                <p:cNvPr id="2218" name="Oval 221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9" name="Oval 221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0" name="Oval 221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6" name="Group 2205"/>
              <p:cNvGrpSpPr/>
              <p:nvPr/>
            </p:nvGrpSpPr>
            <p:grpSpPr>
              <a:xfrm rot="13916013">
                <a:off x="4478082" y="3738319"/>
                <a:ext cx="136981" cy="125191"/>
                <a:chOff x="4195407" y="3792530"/>
                <a:chExt cx="170046" cy="208000"/>
              </a:xfrm>
            </p:grpSpPr>
            <p:sp>
              <p:nvSpPr>
                <p:cNvPr id="2215" name="Oval 221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6" name="Oval 221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7" name="Oval 221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07" name="Group 2206"/>
              <p:cNvGrpSpPr/>
              <p:nvPr/>
            </p:nvGrpSpPr>
            <p:grpSpPr>
              <a:xfrm rot="5665875">
                <a:off x="4511476" y="3579815"/>
                <a:ext cx="136981" cy="125191"/>
                <a:chOff x="4195407" y="3792530"/>
                <a:chExt cx="170046" cy="208000"/>
              </a:xfrm>
            </p:grpSpPr>
            <p:sp>
              <p:nvSpPr>
                <p:cNvPr id="2212" name="Oval 221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3" name="Oval 221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4" name="Oval 221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08" name="Oval 2207"/>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9" name="Oval 2208"/>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0" name="Oval 2209"/>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1" name="Oval 2210"/>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61" name="Group 2360"/>
          <p:cNvGrpSpPr/>
          <p:nvPr/>
        </p:nvGrpSpPr>
        <p:grpSpPr>
          <a:xfrm>
            <a:off x="7305809" y="1589906"/>
            <a:ext cx="623017" cy="619091"/>
            <a:chOff x="4244203" y="3491469"/>
            <a:chExt cx="623017" cy="619091"/>
          </a:xfrm>
        </p:grpSpPr>
        <p:sp>
          <p:nvSpPr>
            <p:cNvPr id="2476" name="Freeform 2475"/>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7" name="Freeform 2476"/>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8" name="Freeform 2477"/>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9" name="Freeform 2478"/>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80" name="Group 2479"/>
            <p:cNvGrpSpPr/>
            <p:nvPr/>
          </p:nvGrpSpPr>
          <p:grpSpPr>
            <a:xfrm>
              <a:off x="4273899" y="3851677"/>
              <a:ext cx="136981" cy="125191"/>
              <a:chOff x="4195407" y="3792530"/>
              <a:chExt cx="170046" cy="208000"/>
            </a:xfrm>
          </p:grpSpPr>
          <p:sp>
            <p:nvSpPr>
              <p:cNvPr id="2529" name="Oval 252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30" name="Oval 252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31" name="Oval 253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1" name="Group 2480"/>
            <p:cNvGrpSpPr/>
            <p:nvPr/>
          </p:nvGrpSpPr>
          <p:grpSpPr>
            <a:xfrm rot="2351319">
              <a:off x="4244203" y="3578822"/>
              <a:ext cx="117967" cy="137434"/>
              <a:chOff x="4237501" y="3382087"/>
              <a:chExt cx="170046" cy="208000"/>
            </a:xfrm>
          </p:grpSpPr>
          <p:sp>
            <p:nvSpPr>
              <p:cNvPr id="2526" name="Oval 252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7" name="Oval 252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8" name="Oval 252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2" name="Group 2481"/>
            <p:cNvGrpSpPr/>
            <p:nvPr/>
          </p:nvGrpSpPr>
          <p:grpSpPr>
            <a:xfrm rot="11218135">
              <a:off x="4750031" y="3755238"/>
              <a:ext cx="117189" cy="143363"/>
              <a:chOff x="4237501" y="3382087"/>
              <a:chExt cx="170046" cy="208000"/>
            </a:xfrm>
          </p:grpSpPr>
          <p:sp>
            <p:nvSpPr>
              <p:cNvPr id="2523" name="Oval 252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4" name="Oval 252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5" name="Oval 252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3" name="Group 2482"/>
            <p:cNvGrpSpPr/>
            <p:nvPr/>
          </p:nvGrpSpPr>
          <p:grpSpPr>
            <a:xfrm rot="5224720">
              <a:off x="4538345" y="3460860"/>
              <a:ext cx="98853" cy="160071"/>
              <a:chOff x="4237501" y="3382087"/>
              <a:chExt cx="170046" cy="208000"/>
            </a:xfrm>
          </p:grpSpPr>
          <p:sp>
            <p:nvSpPr>
              <p:cNvPr id="2520" name="Oval 251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1" name="Oval 252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2" name="Oval 252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4" name="Group 2483"/>
            <p:cNvGrpSpPr/>
            <p:nvPr/>
          </p:nvGrpSpPr>
          <p:grpSpPr>
            <a:xfrm rot="14416668">
              <a:off x="4603042" y="3834310"/>
              <a:ext cx="117189" cy="143363"/>
              <a:chOff x="4237501" y="3382087"/>
              <a:chExt cx="170046" cy="208000"/>
            </a:xfrm>
          </p:grpSpPr>
          <p:sp>
            <p:nvSpPr>
              <p:cNvPr id="2517" name="Oval 251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8" name="Oval 251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9" name="Oval 251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5" name="Group 2484"/>
            <p:cNvGrpSpPr/>
            <p:nvPr/>
          </p:nvGrpSpPr>
          <p:grpSpPr>
            <a:xfrm rot="3034340">
              <a:off x="4640381" y="3672804"/>
              <a:ext cx="117189" cy="143363"/>
              <a:chOff x="4237501" y="3382087"/>
              <a:chExt cx="170046" cy="208000"/>
            </a:xfrm>
          </p:grpSpPr>
          <p:sp>
            <p:nvSpPr>
              <p:cNvPr id="2514" name="Oval 251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5" name="Oval 251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6" name="Oval 251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6" name="Group 2485"/>
            <p:cNvGrpSpPr/>
            <p:nvPr/>
          </p:nvGrpSpPr>
          <p:grpSpPr>
            <a:xfrm rot="13916013">
              <a:off x="4398206" y="3909923"/>
              <a:ext cx="136981" cy="125191"/>
              <a:chOff x="4195407" y="3792530"/>
              <a:chExt cx="170046" cy="208000"/>
            </a:xfrm>
          </p:grpSpPr>
          <p:sp>
            <p:nvSpPr>
              <p:cNvPr id="2511" name="Oval 2510"/>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2" name="Oval 2511"/>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3" name="Oval 2512"/>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7" name="Group 2486"/>
            <p:cNvGrpSpPr/>
            <p:nvPr/>
          </p:nvGrpSpPr>
          <p:grpSpPr>
            <a:xfrm rot="4035087">
              <a:off x="4360198" y="3785574"/>
              <a:ext cx="136981" cy="125191"/>
              <a:chOff x="4195407" y="3792530"/>
              <a:chExt cx="170046" cy="208000"/>
            </a:xfrm>
          </p:grpSpPr>
          <p:sp>
            <p:nvSpPr>
              <p:cNvPr id="2508" name="Oval 2507"/>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9" name="Oval 2508"/>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0" name="Oval 2509"/>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8" name="Group 2487"/>
            <p:cNvGrpSpPr/>
            <p:nvPr/>
          </p:nvGrpSpPr>
          <p:grpSpPr>
            <a:xfrm rot="14498781">
              <a:off x="4314601" y="3697106"/>
              <a:ext cx="117967" cy="137434"/>
              <a:chOff x="4237501" y="3382087"/>
              <a:chExt cx="170046" cy="208000"/>
            </a:xfrm>
          </p:grpSpPr>
          <p:sp>
            <p:nvSpPr>
              <p:cNvPr id="2505" name="Oval 250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6" name="Oval 250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7" name="Oval 250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89" name="Group 2488"/>
            <p:cNvGrpSpPr/>
            <p:nvPr/>
          </p:nvGrpSpPr>
          <p:grpSpPr>
            <a:xfrm rot="5965306">
              <a:off x="4390375" y="3582974"/>
              <a:ext cx="117967" cy="137434"/>
              <a:chOff x="4237501" y="3382087"/>
              <a:chExt cx="170046" cy="208000"/>
            </a:xfrm>
          </p:grpSpPr>
          <p:sp>
            <p:nvSpPr>
              <p:cNvPr id="2502" name="Oval 250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3" name="Oval 250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4" name="Oval 250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90" name="Group 2489"/>
            <p:cNvGrpSpPr/>
            <p:nvPr/>
          </p:nvGrpSpPr>
          <p:grpSpPr>
            <a:xfrm rot="13916013">
              <a:off x="4478082" y="3738319"/>
              <a:ext cx="136981" cy="125191"/>
              <a:chOff x="4195407" y="3792530"/>
              <a:chExt cx="170046" cy="208000"/>
            </a:xfrm>
          </p:grpSpPr>
          <p:sp>
            <p:nvSpPr>
              <p:cNvPr id="2499" name="Oval 249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0" name="Oval 249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1" name="Oval 250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91" name="Group 2490"/>
            <p:cNvGrpSpPr/>
            <p:nvPr/>
          </p:nvGrpSpPr>
          <p:grpSpPr>
            <a:xfrm rot="5665875">
              <a:off x="4511476" y="3579815"/>
              <a:ext cx="136981" cy="125191"/>
              <a:chOff x="4195407" y="3792530"/>
              <a:chExt cx="170046" cy="208000"/>
            </a:xfrm>
          </p:grpSpPr>
          <p:sp>
            <p:nvSpPr>
              <p:cNvPr id="2496" name="Oval 249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7" name="Oval 249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8" name="Oval 249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492" name="Oval 2491"/>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3" name="Oval 2492"/>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4" name="Oval 2493"/>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5" name="Oval 2494"/>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62" name="Group 2361"/>
          <p:cNvGrpSpPr/>
          <p:nvPr/>
        </p:nvGrpSpPr>
        <p:grpSpPr>
          <a:xfrm>
            <a:off x="8944023" y="2678977"/>
            <a:ext cx="623017" cy="619091"/>
            <a:chOff x="4244203" y="3491469"/>
            <a:chExt cx="623017" cy="619091"/>
          </a:xfrm>
        </p:grpSpPr>
        <p:sp>
          <p:nvSpPr>
            <p:cNvPr id="2420" name="Freeform 2419"/>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1" name="Freeform 2420"/>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2" name="Freeform 2421"/>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3" name="Freeform 2422"/>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24" name="Group 2423"/>
            <p:cNvGrpSpPr/>
            <p:nvPr/>
          </p:nvGrpSpPr>
          <p:grpSpPr>
            <a:xfrm>
              <a:off x="4273899" y="3851677"/>
              <a:ext cx="136981" cy="125191"/>
              <a:chOff x="4195407" y="3792530"/>
              <a:chExt cx="170046" cy="208000"/>
            </a:xfrm>
          </p:grpSpPr>
          <p:sp>
            <p:nvSpPr>
              <p:cNvPr id="2473" name="Oval 247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4" name="Oval 247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5" name="Oval 247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5" name="Group 2424"/>
            <p:cNvGrpSpPr/>
            <p:nvPr/>
          </p:nvGrpSpPr>
          <p:grpSpPr>
            <a:xfrm rot="2351319">
              <a:off x="4244203" y="3578822"/>
              <a:ext cx="117967" cy="137434"/>
              <a:chOff x="4237501" y="3382087"/>
              <a:chExt cx="170046" cy="208000"/>
            </a:xfrm>
          </p:grpSpPr>
          <p:sp>
            <p:nvSpPr>
              <p:cNvPr id="2470" name="Oval 246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1" name="Oval 247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2" name="Oval 247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6" name="Group 2425"/>
            <p:cNvGrpSpPr/>
            <p:nvPr/>
          </p:nvGrpSpPr>
          <p:grpSpPr>
            <a:xfrm rot="11218135">
              <a:off x="4750031" y="3755238"/>
              <a:ext cx="117189" cy="143363"/>
              <a:chOff x="4237501" y="3382087"/>
              <a:chExt cx="170046" cy="208000"/>
            </a:xfrm>
          </p:grpSpPr>
          <p:sp>
            <p:nvSpPr>
              <p:cNvPr id="2467" name="Oval 2466"/>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8" name="Oval 2467"/>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9" name="Oval 2468"/>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7" name="Group 2426"/>
            <p:cNvGrpSpPr/>
            <p:nvPr/>
          </p:nvGrpSpPr>
          <p:grpSpPr>
            <a:xfrm rot="5224720">
              <a:off x="4538345" y="3460860"/>
              <a:ext cx="98853" cy="160071"/>
              <a:chOff x="4237501" y="3382087"/>
              <a:chExt cx="170046" cy="208000"/>
            </a:xfrm>
          </p:grpSpPr>
          <p:sp>
            <p:nvSpPr>
              <p:cNvPr id="2464" name="Oval 246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5" name="Oval 246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6" name="Oval 246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8" name="Group 2427"/>
            <p:cNvGrpSpPr/>
            <p:nvPr/>
          </p:nvGrpSpPr>
          <p:grpSpPr>
            <a:xfrm rot="14416668">
              <a:off x="4603042" y="3834310"/>
              <a:ext cx="117189" cy="143363"/>
              <a:chOff x="4237501" y="3382087"/>
              <a:chExt cx="170046" cy="208000"/>
            </a:xfrm>
          </p:grpSpPr>
          <p:sp>
            <p:nvSpPr>
              <p:cNvPr id="2461" name="Oval 246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2" name="Oval 246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3" name="Oval 246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29" name="Group 2428"/>
            <p:cNvGrpSpPr/>
            <p:nvPr/>
          </p:nvGrpSpPr>
          <p:grpSpPr>
            <a:xfrm rot="3034340">
              <a:off x="4640381" y="3672804"/>
              <a:ext cx="117189" cy="143363"/>
              <a:chOff x="4237501" y="3382087"/>
              <a:chExt cx="170046" cy="208000"/>
            </a:xfrm>
          </p:grpSpPr>
          <p:sp>
            <p:nvSpPr>
              <p:cNvPr id="2458" name="Oval 245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9" name="Oval 245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0" name="Oval 245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0" name="Group 2429"/>
            <p:cNvGrpSpPr/>
            <p:nvPr/>
          </p:nvGrpSpPr>
          <p:grpSpPr>
            <a:xfrm rot="13916013">
              <a:off x="4398206" y="3909923"/>
              <a:ext cx="136981" cy="125191"/>
              <a:chOff x="4195407" y="3792530"/>
              <a:chExt cx="170046" cy="208000"/>
            </a:xfrm>
          </p:grpSpPr>
          <p:sp>
            <p:nvSpPr>
              <p:cNvPr id="2455" name="Oval 2454"/>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6" name="Oval 2455"/>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7" name="Oval 2456"/>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1" name="Group 2430"/>
            <p:cNvGrpSpPr/>
            <p:nvPr/>
          </p:nvGrpSpPr>
          <p:grpSpPr>
            <a:xfrm rot="4035087">
              <a:off x="4360198" y="3785574"/>
              <a:ext cx="136981" cy="125191"/>
              <a:chOff x="4195407" y="3792530"/>
              <a:chExt cx="170046" cy="208000"/>
            </a:xfrm>
          </p:grpSpPr>
          <p:sp>
            <p:nvSpPr>
              <p:cNvPr id="2452" name="Oval 2451"/>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3" name="Oval 2452"/>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4" name="Oval 2453"/>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2" name="Group 2431"/>
            <p:cNvGrpSpPr/>
            <p:nvPr/>
          </p:nvGrpSpPr>
          <p:grpSpPr>
            <a:xfrm rot="14498781">
              <a:off x="4314601" y="3697106"/>
              <a:ext cx="117967" cy="137434"/>
              <a:chOff x="4237501" y="3382087"/>
              <a:chExt cx="170046" cy="208000"/>
            </a:xfrm>
          </p:grpSpPr>
          <p:sp>
            <p:nvSpPr>
              <p:cNvPr id="2449" name="Oval 2448"/>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0" name="Oval 2449"/>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1" name="Oval 2450"/>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3" name="Group 2432"/>
            <p:cNvGrpSpPr/>
            <p:nvPr/>
          </p:nvGrpSpPr>
          <p:grpSpPr>
            <a:xfrm rot="5965306">
              <a:off x="4390375" y="3582974"/>
              <a:ext cx="117967" cy="137434"/>
              <a:chOff x="4237501" y="3382087"/>
              <a:chExt cx="170046" cy="208000"/>
            </a:xfrm>
          </p:grpSpPr>
          <p:sp>
            <p:nvSpPr>
              <p:cNvPr id="2446" name="Oval 2445"/>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7" name="Oval 2446"/>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8" name="Oval 2447"/>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4" name="Group 2433"/>
            <p:cNvGrpSpPr/>
            <p:nvPr/>
          </p:nvGrpSpPr>
          <p:grpSpPr>
            <a:xfrm rot="13916013">
              <a:off x="4478082" y="3738319"/>
              <a:ext cx="136981" cy="125191"/>
              <a:chOff x="4195407" y="3792530"/>
              <a:chExt cx="170046" cy="208000"/>
            </a:xfrm>
          </p:grpSpPr>
          <p:sp>
            <p:nvSpPr>
              <p:cNvPr id="2443" name="Oval 2442"/>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4" name="Oval 2443"/>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5" name="Oval 2444"/>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35" name="Group 2434"/>
            <p:cNvGrpSpPr/>
            <p:nvPr/>
          </p:nvGrpSpPr>
          <p:grpSpPr>
            <a:xfrm rot="5665875">
              <a:off x="4511476" y="3579815"/>
              <a:ext cx="136981" cy="125191"/>
              <a:chOff x="4195407" y="3792530"/>
              <a:chExt cx="170046" cy="208000"/>
            </a:xfrm>
          </p:grpSpPr>
          <p:sp>
            <p:nvSpPr>
              <p:cNvPr id="2440" name="Oval 2439"/>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1" name="Oval 2440"/>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2" name="Oval 2441"/>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436" name="Oval 2435"/>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7" name="Oval 2436"/>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8" name="Oval 2437"/>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9" name="Oval 2438"/>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63" name="Group 2362"/>
          <p:cNvGrpSpPr/>
          <p:nvPr/>
        </p:nvGrpSpPr>
        <p:grpSpPr>
          <a:xfrm>
            <a:off x="9200395" y="2491923"/>
            <a:ext cx="623017" cy="619091"/>
            <a:chOff x="4244203" y="3491469"/>
            <a:chExt cx="623017" cy="619091"/>
          </a:xfrm>
        </p:grpSpPr>
        <p:sp>
          <p:nvSpPr>
            <p:cNvPr id="2364" name="Freeform 2363"/>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5" name="Freeform 2364"/>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6" name="Freeform 2365"/>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7" name="Freeform 2366"/>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68" name="Group 2367"/>
            <p:cNvGrpSpPr/>
            <p:nvPr/>
          </p:nvGrpSpPr>
          <p:grpSpPr>
            <a:xfrm>
              <a:off x="4273899" y="3851677"/>
              <a:ext cx="136981" cy="125191"/>
              <a:chOff x="4195407" y="3792530"/>
              <a:chExt cx="170046" cy="208000"/>
            </a:xfrm>
          </p:grpSpPr>
          <p:sp>
            <p:nvSpPr>
              <p:cNvPr id="2417" name="Oval 241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8" name="Oval 241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9" name="Oval 241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69" name="Group 2368"/>
            <p:cNvGrpSpPr/>
            <p:nvPr/>
          </p:nvGrpSpPr>
          <p:grpSpPr>
            <a:xfrm rot="2351319">
              <a:off x="4244203" y="3578822"/>
              <a:ext cx="117967" cy="137434"/>
              <a:chOff x="4237501" y="3382087"/>
              <a:chExt cx="170046" cy="208000"/>
            </a:xfrm>
          </p:grpSpPr>
          <p:sp>
            <p:nvSpPr>
              <p:cNvPr id="2414" name="Oval 2413"/>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5" name="Oval 2414"/>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6" name="Oval 2415"/>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0" name="Group 2369"/>
            <p:cNvGrpSpPr/>
            <p:nvPr/>
          </p:nvGrpSpPr>
          <p:grpSpPr>
            <a:xfrm rot="11218135">
              <a:off x="4750031" y="3755238"/>
              <a:ext cx="117189" cy="143363"/>
              <a:chOff x="4237501" y="3382087"/>
              <a:chExt cx="170046" cy="208000"/>
            </a:xfrm>
          </p:grpSpPr>
          <p:sp>
            <p:nvSpPr>
              <p:cNvPr id="2411" name="Oval 2410"/>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2" name="Oval 2411"/>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3" name="Oval 2412"/>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1" name="Group 2370"/>
            <p:cNvGrpSpPr/>
            <p:nvPr/>
          </p:nvGrpSpPr>
          <p:grpSpPr>
            <a:xfrm rot="5224720">
              <a:off x="4538345" y="3460860"/>
              <a:ext cx="98853" cy="160071"/>
              <a:chOff x="4237501" y="3382087"/>
              <a:chExt cx="170046" cy="208000"/>
            </a:xfrm>
          </p:grpSpPr>
          <p:sp>
            <p:nvSpPr>
              <p:cNvPr id="2408" name="Oval 2407"/>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9" name="Oval 2408"/>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0" name="Oval 2409"/>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2" name="Group 2371"/>
            <p:cNvGrpSpPr/>
            <p:nvPr/>
          </p:nvGrpSpPr>
          <p:grpSpPr>
            <a:xfrm rot="14416668">
              <a:off x="4603042" y="3834310"/>
              <a:ext cx="117189" cy="143363"/>
              <a:chOff x="4237501" y="3382087"/>
              <a:chExt cx="170046" cy="208000"/>
            </a:xfrm>
          </p:grpSpPr>
          <p:sp>
            <p:nvSpPr>
              <p:cNvPr id="2405" name="Oval 2404"/>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6" name="Oval 2405"/>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7" name="Oval 2406"/>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3" name="Group 2372"/>
            <p:cNvGrpSpPr/>
            <p:nvPr/>
          </p:nvGrpSpPr>
          <p:grpSpPr>
            <a:xfrm rot="3034340">
              <a:off x="4640381" y="3672804"/>
              <a:ext cx="117189" cy="143363"/>
              <a:chOff x="4237501" y="3382087"/>
              <a:chExt cx="170046" cy="208000"/>
            </a:xfrm>
          </p:grpSpPr>
          <p:sp>
            <p:nvSpPr>
              <p:cNvPr id="2402" name="Oval 2401"/>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3" name="Oval 2402"/>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4" name="Oval 2403"/>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4" name="Group 2373"/>
            <p:cNvGrpSpPr/>
            <p:nvPr/>
          </p:nvGrpSpPr>
          <p:grpSpPr>
            <a:xfrm rot="13916013">
              <a:off x="4398206" y="3909923"/>
              <a:ext cx="136981" cy="125191"/>
              <a:chOff x="4195407" y="3792530"/>
              <a:chExt cx="170046" cy="208000"/>
            </a:xfrm>
          </p:grpSpPr>
          <p:sp>
            <p:nvSpPr>
              <p:cNvPr id="2399" name="Oval 2398"/>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0" name="Oval 2399"/>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1" name="Oval 2400"/>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5" name="Group 2374"/>
            <p:cNvGrpSpPr/>
            <p:nvPr/>
          </p:nvGrpSpPr>
          <p:grpSpPr>
            <a:xfrm rot="4035087">
              <a:off x="4360198" y="3785574"/>
              <a:ext cx="136981" cy="125191"/>
              <a:chOff x="4195407" y="3792530"/>
              <a:chExt cx="170046" cy="208000"/>
            </a:xfrm>
          </p:grpSpPr>
          <p:sp>
            <p:nvSpPr>
              <p:cNvPr id="2396" name="Oval 2395"/>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7" name="Oval 2396"/>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8" name="Oval 2397"/>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6" name="Group 2375"/>
            <p:cNvGrpSpPr/>
            <p:nvPr/>
          </p:nvGrpSpPr>
          <p:grpSpPr>
            <a:xfrm rot="14498781">
              <a:off x="4314601" y="3697106"/>
              <a:ext cx="117967" cy="137434"/>
              <a:chOff x="4237501" y="3382087"/>
              <a:chExt cx="170046" cy="208000"/>
            </a:xfrm>
          </p:grpSpPr>
          <p:sp>
            <p:nvSpPr>
              <p:cNvPr id="2393" name="Oval 2392"/>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4" name="Oval 2393"/>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5" name="Oval 2394"/>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7" name="Group 2376"/>
            <p:cNvGrpSpPr/>
            <p:nvPr/>
          </p:nvGrpSpPr>
          <p:grpSpPr>
            <a:xfrm rot="5965306">
              <a:off x="4390375" y="3582974"/>
              <a:ext cx="117967" cy="137434"/>
              <a:chOff x="4237501" y="3382087"/>
              <a:chExt cx="170046" cy="208000"/>
            </a:xfrm>
          </p:grpSpPr>
          <p:sp>
            <p:nvSpPr>
              <p:cNvPr id="2390" name="Oval 2389"/>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1" name="Oval 2390"/>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2" name="Oval 2391"/>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8" name="Group 2377"/>
            <p:cNvGrpSpPr/>
            <p:nvPr/>
          </p:nvGrpSpPr>
          <p:grpSpPr>
            <a:xfrm rot="13916013">
              <a:off x="4478082" y="3738319"/>
              <a:ext cx="136981" cy="125191"/>
              <a:chOff x="4195407" y="3792530"/>
              <a:chExt cx="170046" cy="208000"/>
            </a:xfrm>
          </p:grpSpPr>
          <p:sp>
            <p:nvSpPr>
              <p:cNvPr id="2387" name="Oval 2386"/>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8" name="Oval 2387"/>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9" name="Oval 2388"/>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79" name="Group 2378"/>
            <p:cNvGrpSpPr/>
            <p:nvPr/>
          </p:nvGrpSpPr>
          <p:grpSpPr>
            <a:xfrm rot="5665875">
              <a:off x="4511476" y="3579815"/>
              <a:ext cx="136981" cy="125191"/>
              <a:chOff x="4195407" y="3792530"/>
              <a:chExt cx="170046" cy="208000"/>
            </a:xfrm>
          </p:grpSpPr>
          <p:sp>
            <p:nvSpPr>
              <p:cNvPr id="2384" name="Oval 2383"/>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5" name="Oval 2384"/>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6" name="Oval 2385"/>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80" name="Oval 2379"/>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1" name="Oval 2380"/>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2" name="Oval 2381"/>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3" name="Oval 2382"/>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378642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7926-B607-4B35-A1FD-9E583B0B05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44D2A7-1674-4035-A44E-1F3790FC4C9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B4B0A76-0C32-422B-9B58-B3B99573F4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023"/>
          <a:stretch/>
        </p:blipFill>
        <p:spPr>
          <a:xfrm>
            <a:off x="952500" y="561811"/>
            <a:ext cx="10287000" cy="5896303"/>
          </a:xfrm>
          <a:prstGeom prst="rect">
            <a:avLst/>
          </a:prstGeom>
        </p:spPr>
      </p:pic>
    </p:spTree>
    <p:extLst>
      <p:ext uri="{BB962C8B-B14F-4D97-AF65-F5344CB8AC3E}">
        <p14:creationId xmlns:p14="http://schemas.microsoft.com/office/powerpoint/2010/main" val="37203384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218477" y="1825625"/>
            <a:ext cx="2385265" cy="3441152"/>
          </a:xfrm>
          <a:prstGeom prst="rect">
            <a:avLst/>
          </a:prstGeom>
        </p:spPr>
      </p:pic>
      <p:pic>
        <p:nvPicPr>
          <p:cNvPr id="5" name="Picture 4"/>
          <p:cNvPicPr>
            <a:picLocks noChangeAspect="1"/>
          </p:cNvPicPr>
          <p:nvPr/>
        </p:nvPicPr>
        <p:blipFill>
          <a:blip r:embed="rId3"/>
          <a:stretch>
            <a:fillRect/>
          </a:stretch>
        </p:blipFill>
        <p:spPr>
          <a:xfrm>
            <a:off x="2524125" y="571500"/>
            <a:ext cx="7143750" cy="5715000"/>
          </a:xfrm>
          <a:prstGeom prst="rect">
            <a:avLst/>
          </a:prstGeom>
        </p:spPr>
      </p:pic>
    </p:spTree>
    <p:extLst>
      <p:ext uri="{BB962C8B-B14F-4D97-AF65-F5344CB8AC3E}">
        <p14:creationId xmlns:p14="http://schemas.microsoft.com/office/powerpoint/2010/main" val="5645009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6620-C6A9-4ECB-8908-5101ADE0B721}"/>
              </a:ext>
            </a:extLst>
          </p:cNvPr>
          <p:cNvSpPr>
            <a:spLocks noGrp="1"/>
          </p:cNvSpPr>
          <p:nvPr>
            <p:ph type="title"/>
          </p:nvPr>
        </p:nvSpPr>
        <p:spPr/>
        <p:txBody>
          <a:bodyPr/>
          <a:lstStyle/>
          <a:p>
            <a:r>
              <a:rPr lang="en-US" dirty="0"/>
              <a:t>8 sites, 151 site-years, modeled nitrate leaching at 150 and 200 kg N application</a:t>
            </a:r>
          </a:p>
        </p:txBody>
      </p:sp>
      <p:pic>
        <p:nvPicPr>
          <p:cNvPr id="5" name="Content Placeholder 4" descr="Chart, histogram&#10;&#10;Description automatically generated">
            <a:extLst>
              <a:ext uri="{FF2B5EF4-FFF2-40B4-BE49-F238E27FC236}">
                <a16:creationId xmlns:a16="http://schemas.microsoft.com/office/drawing/2014/main" id="{F04F3DFB-9907-4FC7-B65F-2ADC1D5349CC}"/>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991146" y="1988597"/>
            <a:ext cx="8209707" cy="4179487"/>
          </a:xfrm>
        </p:spPr>
      </p:pic>
    </p:spTree>
    <p:extLst>
      <p:ext uri="{BB962C8B-B14F-4D97-AF65-F5344CB8AC3E}">
        <p14:creationId xmlns:p14="http://schemas.microsoft.com/office/powerpoint/2010/main" val="1803262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0" name="Group 1239"/>
          <p:cNvGrpSpPr/>
          <p:nvPr/>
        </p:nvGrpSpPr>
        <p:grpSpPr>
          <a:xfrm>
            <a:off x="552470" y="2991620"/>
            <a:ext cx="4474411" cy="655979"/>
            <a:chOff x="386955" y="3720665"/>
            <a:chExt cx="4474411" cy="655979"/>
          </a:xfrm>
        </p:grpSpPr>
        <p:pic>
          <p:nvPicPr>
            <p:cNvPr id="1128" name="Picture 11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233" name="Picture 12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34" name="Picture 12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235" name="Picture 12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grpSp>
        <p:nvGrpSpPr>
          <p:cNvPr id="1241" name="Group 1240"/>
          <p:cNvGrpSpPr/>
          <p:nvPr/>
        </p:nvGrpSpPr>
        <p:grpSpPr>
          <a:xfrm>
            <a:off x="545286" y="1944193"/>
            <a:ext cx="4633413" cy="655979"/>
            <a:chOff x="513756" y="2861055"/>
            <a:chExt cx="4633413" cy="655979"/>
          </a:xfrm>
        </p:grpSpPr>
        <p:pic>
          <p:nvPicPr>
            <p:cNvPr id="1236" name="Picture 12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1237" name="Picture 12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1238" name="Picture 12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1239" name="Picture 12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pic>
        <p:nvPicPr>
          <p:cNvPr id="5" name="Picture 4" descr="Chart&#10;&#10;Description automatically generated">
            <a:extLst>
              <a:ext uri="{FF2B5EF4-FFF2-40B4-BE49-F238E27FC236}">
                <a16:creationId xmlns:a16="http://schemas.microsoft.com/office/drawing/2014/main" id="{91DF6ED3-A1D9-4B22-821A-3BC0BD3C7E1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371628" y="1534786"/>
            <a:ext cx="6752358" cy="3703964"/>
          </a:xfrm>
          <a:prstGeom prst="rect">
            <a:avLst/>
          </a:prstGeom>
        </p:spPr>
      </p:pic>
      <p:sp>
        <p:nvSpPr>
          <p:cNvPr id="2" name="Rectangle 1">
            <a:extLst>
              <a:ext uri="{FF2B5EF4-FFF2-40B4-BE49-F238E27FC236}">
                <a16:creationId xmlns:a16="http://schemas.microsoft.com/office/drawing/2014/main" id="{D2715BFA-D472-4512-A769-5D18D0DC971A}"/>
              </a:ext>
            </a:extLst>
          </p:cNvPr>
          <p:cNvSpPr/>
          <p:nvPr/>
        </p:nvSpPr>
        <p:spPr>
          <a:xfrm>
            <a:off x="9982199" y="1619250"/>
            <a:ext cx="1847851"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B645418-2994-4C5B-9D09-AB3F7B756FDF}"/>
              </a:ext>
            </a:extLst>
          </p:cNvPr>
          <p:cNvSpPr/>
          <p:nvPr/>
        </p:nvSpPr>
        <p:spPr>
          <a:xfrm>
            <a:off x="10058400" y="4997043"/>
            <a:ext cx="1771650" cy="190905"/>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BAA9FF-ED6E-453C-A0D5-3D3FEB9FB144}"/>
              </a:ext>
            </a:extLst>
          </p:cNvPr>
          <p:cNvSpPr/>
          <p:nvPr/>
        </p:nvSpPr>
        <p:spPr>
          <a:xfrm>
            <a:off x="10134599" y="1771650"/>
            <a:ext cx="1847851"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17641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8B52-F007-4AA0-B2FE-DE4CE6C36921}"/>
              </a:ext>
            </a:extLst>
          </p:cNvPr>
          <p:cNvSpPr>
            <a:spLocks noGrp="1"/>
          </p:cNvSpPr>
          <p:nvPr>
            <p:ph type="title"/>
          </p:nvPr>
        </p:nvSpPr>
        <p:spPr/>
        <p:txBody>
          <a:bodyPr/>
          <a:lstStyle/>
          <a:p>
            <a:r>
              <a:rPr lang="en-US" dirty="0"/>
              <a:t>Example of undetermined penalty</a:t>
            </a:r>
          </a:p>
        </p:txBody>
      </p:sp>
      <p:pic>
        <p:nvPicPr>
          <p:cNvPr id="5" name="Content Placeholder 4" descr="Chart, scatter chart&#10;&#10;Description automatically generated">
            <a:extLst>
              <a:ext uri="{FF2B5EF4-FFF2-40B4-BE49-F238E27FC236}">
                <a16:creationId xmlns:a16="http://schemas.microsoft.com/office/drawing/2014/main" id="{4F426C7D-7E81-4917-9556-4D117B4811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4636" y="1852449"/>
            <a:ext cx="7982728" cy="4297689"/>
          </a:xfrm>
        </p:spPr>
      </p:pic>
    </p:spTree>
    <p:extLst>
      <p:ext uri="{BB962C8B-B14F-4D97-AF65-F5344CB8AC3E}">
        <p14:creationId xmlns:p14="http://schemas.microsoft.com/office/powerpoint/2010/main" val="29762005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2E6F-E2C6-4409-B933-7DC4319F297D}"/>
              </a:ext>
            </a:extLst>
          </p:cNvPr>
          <p:cNvSpPr>
            <a:spLocks noGrp="1"/>
          </p:cNvSpPr>
          <p:nvPr>
            <p:ph type="title"/>
          </p:nvPr>
        </p:nvSpPr>
        <p:spPr/>
        <p:txBody>
          <a:bodyPr/>
          <a:lstStyle/>
          <a:p>
            <a:endParaRPr lang="en-US"/>
          </a:p>
        </p:txBody>
      </p:sp>
      <p:pic>
        <p:nvPicPr>
          <p:cNvPr id="5" name="Content Placeholder 4" descr="Chart, scatter chart, bubble chart&#10;&#10;Description automatically generated">
            <a:extLst>
              <a:ext uri="{FF2B5EF4-FFF2-40B4-BE49-F238E27FC236}">
                <a16:creationId xmlns:a16="http://schemas.microsoft.com/office/drawing/2014/main" id="{C3375EC5-901E-47F3-B343-A08051D40713}"/>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650745" y="1825625"/>
            <a:ext cx="6890509" cy="4351338"/>
          </a:xfrm>
        </p:spPr>
      </p:pic>
    </p:spTree>
    <p:extLst>
      <p:ext uri="{BB962C8B-B14F-4D97-AF65-F5344CB8AC3E}">
        <p14:creationId xmlns:p14="http://schemas.microsoft.com/office/powerpoint/2010/main" val="33328629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24F7-C3E4-42ED-B9BD-C9D971A3F7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9A2588-5C73-46E9-9FEB-CBA54DB04C54}"/>
              </a:ext>
            </a:extLst>
          </p:cNvPr>
          <p:cNvSpPr>
            <a:spLocks noGrp="1"/>
          </p:cNvSpPr>
          <p:nvPr>
            <p:ph idx="1"/>
          </p:nvPr>
        </p:nvSpPr>
        <p:spPr/>
        <p:txBody>
          <a:bodyPr/>
          <a:lstStyle/>
          <a:p>
            <a:endParaRPr lang="en-US"/>
          </a:p>
        </p:txBody>
      </p:sp>
      <p:grpSp>
        <p:nvGrpSpPr>
          <p:cNvPr id="4" name="Group 3">
            <a:extLst>
              <a:ext uri="{FF2B5EF4-FFF2-40B4-BE49-F238E27FC236}">
                <a16:creationId xmlns:a16="http://schemas.microsoft.com/office/drawing/2014/main" id="{AEDF0181-491C-40F6-A5D3-893BFFDEB6E5}"/>
              </a:ext>
            </a:extLst>
          </p:cNvPr>
          <p:cNvGrpSpPr/>
          <p:nvPr/>
        </p:nvGrpSpPr>
        <p:grpSpPr>
          <a:xfrm>
            <a:off x="2916455" y="2098307"/>
            <a:ext cx="606391" cy="2319689"/>
            <a:chOff x="2916455" y="2098307"/>
            <a:chExt cx="606391" cy="2319689"/>
          </a:xfrm>
        </p:grpSpPr>
        <p:sp>
          <p:nvSpPr>
            <p:cNvPr id="5" name="Freeform 147">
              <a:extLst>
                <a:ext uri="{FF2B5EF4-FFF2-40B4-BE49-F238E27FC236}">
                  <a16:creationId xmlns:a16="http://schemas.microsoft.com/office/drawing/2014/main" id="{768D2DBA-84D7-4D96-BF8E-14038E788EF2}"/>
                </a:ext>
              </a:extLst>
            </p:cNvPr>
            <p:cNvSpPr/>
            <p:nvPr/>
          </p:nvSpPr>
          <p:spPr>
            <a:xfrm>
              <a:off x="3108677" y="2319688"/>
              <a:ext cx="173538" cy="2098308"/>
            </a:xfrm>
            <a:custGeom>
              <a:avLst/>
              <a:gdLst>
                <a:gd name="connsiteX0" fmla="*/ 173538 w 173538"/>
                <a:gd name="connsiteY0" fmla="*/ 2098308 h 2098308"/>
                <a:gd name="connsiteX1" fmla="*/ 163912 w 173538"/>
                <a:gd name="connsiteY1" fmla="*/ 1694047 h 2098308"/>
                <a:gd name="connsiteX2" fmla="*/ 144662 w 173538"/>
                <a:gd name="connsiteY2" fmla="*/ 1530417 h 2098308"/>
                <a:gd name="connsiteX3" fmla="*/ 135037 w 173538"/>
                <a:gd name="connsiteY3" fmla="*/ 1424539 h 2098308"/>
                <a:gd name="connsiteX4" fmla="*/ 144662 w 173538"/>
                <a:gd name="connsiteY4" fmla="*/ 789272 h 2098308"/>
                <a:gd name="connsiteX5" fmla="*/ 163912 w 173538"/>
                <a:gd name="connsiteY5" fmla="*/ 654518 h 2098308"/>
                <a:gd name="connsiteX6" fmla="*/ 173538 w 173538"/>
                <a:gd name="connsiteY6" fmla="*/ 625643 h 2098308"/>
                <a:gd name="connsiteX7" fmla="*/ 163912 w 173538"/>
                <a:gd name="connsiteY7" fmla="*/ 519765 h 2098308"/>
                <a:gd name="connsiteX8" fmla="*/ 115786 w 173538"/>
                <a:gd name="connsiteY8" fmla="*/ 433137 h 2098308"/>
                <a:gd name="connsiteX9" fmla="*/ 96536 w 173538"/>
                <a:gd name="connsiteY9" fmla="*/ 394636 h 2098308"/>
                <a:gd name="connsiteX10" fmla="*/ 67660 w 173538"/>
                <a:gd name="connsiteY10" fmla="*/ 317634 h 2098308"/>
                <a:gd name="connsiteX11" fmla="*/ 58035 w 173538"/>
                <a:gd name="connsiteY11" fmla="*/ 269508 h 2098308"/>
                <a:gd name="connsiteX12" fmla="*/ 19534 w 173538"/>
                <a:gd name="connsiteY12" fmla="*/ 154005 h 2098308"/>
                <a:gd name="connsiteX13" fmla="*/ 283 w 173538"/>
                <a:gd name="connsiteY13" fmla="*/ 19251 h 2098308"/>
                <a:gd name="connsiteX14" fmla="*/ 283 w 173538"/>
                <a:gd name="connsiteY14" fmla="*/ 0 h 209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538" h="2098308">
                  <a:moveTo>
                    <a:pt x="173538" y="2098308"/>
                  </a:moveTo>
                  <a:cubicBezTo>
                    <a:pt x="170329" y="1963554"/>
                    <a:pt x="170757" y="1828665"/>
                    <a:pt x="163912" y="1694047"/>
                  </a:cubicBezTo>
                  <a:cubicBezTo>
                    <a:pt x="161123" y="1639198"/>
                    <a:pt x="150513" y="1585024"/>
                    <a:pt x="144662" y="1530417"/>
                  </a:cubicBezTo>
                  <a:cubicBezTo>
                    <a:pt x="140887" y="1495180"/>
                    <a:pt x="138245" y="1459832"/>
                    <a:pt x="135037" y="1424539"/>
                  </a:cubicBezTo>
                  <a:cubicBezTo>
                    <a:pt x="138245" y="1212783"/>
                    <a:pt x="139017" y="1000977"/>
                    <a:pt x="144662" y="789272"/>
                  </a:cubicBezTo>
                  <a:cubicBezTo>
                    <a:pt x="145556" y="755755"/>
                    <a:pt x="154523" y="692072"/>
                    <a:pt x="163912" y="654518"/>
                  </a:cubicBezTo>
                  <a:cubicBezTo>
                    <a:pt x="166373" y="644675"/>
                    <a:pt x="170329" y="635268"/>
                    <a:pt x="173538" y="625643"/>
                  </a:cubicBezTo>
                  <a:cubicBezTo>
                    <a:pt x="170329" y="590350"/>
                    <a:pt x="168924" y="554847"/>
                    <a:pt x="163912" y="519765"/>
                  </a:cubicBezTo>
                  <a:cubicBezTo>
                    <a:pt x="158588" y="482498"/>
                    <a:pt x="133424" y="468413"/>
                    <a:pt x="115786" y="433137"/>
                  </a:cubicBezTo>
                  <a:lnTo>
                    <a:pt x="96536" y="394636"/>
                  </a:lnTo>
                  <a:cubicBezTo>
                    <a:pt x="64608" y="235010"/>
                    <a:pt x="110150" y="430944"/>
                    <a:pt x="67660" y="317634"/>
                  </a:cubicBezTo>
                  <a:cubicBezTo>
                    <a:pt x="61916" y="302316"/>
                    <a:pt x="62003" y="285379"/>
                    <a:pt x="58035" y="269508"/>
                  </a:cubicBezTo>
                  <a:cubicBezTo>
                    <a:pt x="42038" y="205519"/>
                    <a:pt x="41541" y="209023"/>
                    <a:pt x="19534" y="154005"/>
                  </a:cubicBezTo>
                  <a:cubicBezTo>
                    <a:pt x="10199" y="97997"/>
                    <a:pt x="6307" y="79489"/>
                    <a:pt x="283" y="19251"/>
                  </a:cubicBezTo>
                  <a:cubicBezTo>
                    <a:pt x="-355" y="12866"/>
                    <a:pt x="283" y="6417"/>
                    <a:pt x="283" y="0"/>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Freeform 148">
              <a:extLst>
                <a:ext uri="{FF2B5EF4-FFF2-40B4-BE49-F238E27FC236}">
                  <a16:creationId xmlns:a16="http://schemas.microsoft.com/office/drawing/2014/main" id="{BD91AD4B-B995-4D41-BB5A-7CB88B897CB8}"/>
                </a:ext>
              </a:extLst>
            </p:cNvPr>
            <p:cNvSpPr/>
            <p:nvPr/>
          </p:nvSpPr>
          <p:spPr>
            <a:xfrm>
              <a:off x="2916455" y="3734602"/>
              <a:ext cx="346509" cy="259882"/>
            </a:xfrm>
            <a:custGeom>
              <a:avLst/>
              <a:gdLst>
                <a:gd name="connsiteX0" fmla="*/ 346509 w 346509"/>
                <a:gd name="connsiteY0" fmla="*/ 259882 h 259882"/>
                <a:gd name="connsiteX1" fmla="*/ 308008 w 346509"/>
                <a:gd name="connsiteY1" fmla="*/ 211756 h 259882"/>
                <a:gd name="connsiteX2" fmla="*/ 288758 w 346509"/>
                <a:gd name="connsiteY2" fmla="*/ 182880 h 259882"/>
                <a:gd name="connsiteX3" fmla="*/ 250257 w 346509"/>
                <a:gd name="connsiteY3" fmla="*/ 144379 h 259882"/>
                <a:gd name="connsiteX4" fmla="*/ 231006 w 346509"/>
                <a:gd name="connsiteY4" fmla="*/ 115503 h 259882"/>
                <a:gd name="connsiteX5" fmla="*/ 202130 w 346509"/>
                <a:gd name="connsiteY5" fmla="*/ 86627 h 259882"/>
                <a:gd name="connsiteX6" fmla="*/ 134753 w 346509"/>
                <a:gd name="connsiteY6" fmla="*/ 0 h 259882"/>
                <a:gd name="connsiteX7" fmla="*/ 125128 w 346509"/>
                <a:gd name="connsiteY7" fmla="*/ 28876 h 259882"/>
                <a:gd name="connsiteX8" fmla="*/ 96252 w 346509"/>
                <a:gd name="connsiteY8" fmla="*/ 96253 h 259882"/>
                <a:gd name="connsiteX9" fmla="*/ 86627 w 346509"/>
                <a:gd name="connsiteY9" fmla="*/ 134754 h 259882"/>
                <a:gd name="connsiteX10" fmla="*/ 67377 w 346509"/>
                <a:gd name="connsiteY10" fmla="*/ 192505 h 259882"/>
                <a:gd name="connsiteX11" fmla="*/ 0 w 346509"/>
                <a:gd name="connsiteY11" fmla="*/ 259882 h 2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6509" h="259882">
                  <a:moveTo>
                    <a:pt x="346509" y="259882"/>
                  </a:moveTo>
                  <a:cubicBezTo>
                    <a:pt x="333675" y="243840"/>
                    <a:pt x="320334" y="228191"/>
                    <a:pt x="308008" y="211756"/>
                  </a:cubicBezTo>
                  <a:cubicBezTo>
                    <a:pt x="301067" y="202502"/>
                    <a:pt x="296286" y="191663"/>
                    <a:pt x="288758" y="182880"/>
                  </a:cubicBezTo>
                  <a:cubicBezTo>
                    <a:pt x="276947" y="169100"/>
                    <a:pt x="262069" y="158159"/>
                    <a:pt x="250257" y="144379"/>
                  </a:cubicBezTo>
                  <a:cubicBezTo>
                    <a:pt x="242728" y="135596"/>
                    <a:pt x="238412" y="124390"/>
                    <a:pt x="231006" y="115503"/>
                  </a:cubicBezTo>
                  <a:cubicBezTo>
                    <a:pt x="222292" y="105046"/>
                    <a:pt x="211174" y="96801"/>
                    <a:pt x="202130" y="86627"/>
                  </a:cubicBezTo>
                  <a:cubicBezTo>
                    <a:pt x="157705" y="36649"/>
                    <a:pt x="162776" y="42035"/>
                    <a:pt x="134753" y="0"/>
                  </a:cubicBezTo>
                  <a:cubicBezTo>
                    <a:pt x="131545" y="9625"/>
                    <a:pt x="128896" y="19456"/>
                    <a:pt x="125128" y="28876"/>
                  </a:cubicBezTo>
                  <a:cubicBezTo>
                    <a:pt x="116053" y="51563"/>
                    <a:pt x="104602" y="73289"/>
                    <a:pt x="96252" y="96253"/>
                  </a:cubicBezTo>
                  <a:cubicBezTo>
                    <a:pt x="91731" y="108685"/>
                    <a:pt x="90428" y="122083"/>
                    <a:pt x="86627" y="134754"/>
                  </a:cubicBezTo>
                  <a:cubicBezTo>
                    <a:pt x="80796" y="154190"/>
                    <a:pt x="81725" y="178157"/>
                    <a:pt x="67377" y="192505"/>
                  </a:cubicBezTo>
                  <a:lnTo>
                    <a:pt x="0" y="259882"/>
                  </a:ln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Freeform 149">
              <a:extLst>
                <a:ext uri="{FF2B5EF4-FFF2-40B4-BE49-F238E27FC236}">
                  <a16:creationId xmlns:a16="http://schemas.microsoft.com/office/drawing/2014/main" id="{7C3C5EEC-8A7B-41BD-A3AB-8F738F7B4411}"/>
                </a:ext>
              </a:extLst>
            </p:cNvPr>
            <p:cNvSpPr/>
            <p:nvPr/>
          </p:nvSpPr>
          <p:spPr>
            <a:xfrm>
              <a:off x="3195587" y="2396691"/>
              <a:ext cx="173255" cy="240631"/>
            </a:xfrm>
            <a:custGeom>
              <a:avLst/>
              <a:gdLst>
                <a:gd name="connsiteX0" fmla="*/ 0 w 173255"/>
                <a:gd name="connsiteY0" fmla="*/ 240631 h 240631"/>
                <a:gd name="connsiteX1" fmla="*/ 9626 w 173255"/>
                <a:gd name="connsiteY1" fmla="*/ 182880 h 240631"/>
                <a:gd name="connsiteX2" fmla="*/ 19251 w 173255"/>
                <a:gd name="connsiteY2" fmla="*/ 86627 h 240631"/>
                <a:gd name="connsiteX3" fmla="*/ 38501 w 173255"/>
                <a:gd name="connsiteY3" fmla="*/ 28875 h 240631"/>
                <a:gd name="connsiteX4" fmla="*/ 57752 w 173255"/>
                <a:gd name="connsiteY4" fmla="*/ 0 h 240631"/>
                <a:gd name="connsiteX5" fmla="*/ 86628 w 173255"/>
                <a:gd name="connsiteY5" fmla="*/ 9625 h 240631"/>
                <a:gd name="connsiteX6" fmla="*/ 144379 w 173255"/>
                <a:gd name="connsiteY6" fmla="*/ 105877 h 240631"/>
                <a:gd name="connsiteX7" fmla="*/ 154005 w 173255"/>
                <a:gd name="connsiteY7" fmla="*/ 134753 h 240631"/>
                <a:gd name="connsiteX8" fmla="*/ 173255 w 173255"/>
                <a:gd name="connsiteY8" fmla="*/ 163629 h 24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55" h="240631">
                  <a:moveTo>
                    <a:pt x="0" y="240631"/>
                  </a:moveTo>
                  <a:cubicBezTo>
                    <a:pt x="3209" y="221381"/>
                    <a:pt x="7205" y="202245"/>
                    <a:pt x="9626" y="182880"/>
                  </a:cubicBezTo>
                  <a:cubicBezTo>
                    <a:pt x="13626" y="150885"/>
                    <a:pt x="13309" y="118319"/>
                    <a:pt x="19251" y="86627"/>
                  </a:cubicBezTo>
                  <a:cubicBezTo>
                    <a:pt x="22990" y="66683"/>
                    <a:pt x="27245" y="45759"/>
                    <a:pt x="38501" y="28875"/>
                  </a:cubicBezTo>
                  <a:lnTo>
                    <a:pt x="57752" y="0"/>
                  </a:lnTo>
                  <a:cubicBezTo>
                    <a:pt x="67377" y="3208"/>
                    <a:pt x="79454" y="2451"/>
                    <a:pt x="86628" y="9625"/>
                  </a:cubicBezTo>
                  <a:cubicBezTo>
                    <a:pt x="103737" y="26734"/>
                    <a:pt x="132985" y="79292"/>
                    <a:pt x="144379" y="105877"/>
                  </a:cubicBezTo>
                  <a:cubicBezTo>
                    <a:pt x="148376" y="115203"/>
                    <a:pt x="149468" y="125678"/>
                    <a:pt x="154005" y="134753"/>
                  </a:cubicBezTo>
                  <a:cubicBezTo>
                    <a:pt x="159178" y="145100"/>
                    <a:pt x="173255" y="163629"/>
                    <a:pt x="173255" y="16362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Freeform 150">
              <a:extLst>
                <a:ext uri="{FF2B5EF4-FFF2-40B4-BE49-F238E27FC236}">
                  <a16:creationId xmlns:a16="http://schemas.microsoft.com/office/drawing/2014/main" id="{29F847C5-66FE-439E-B045-2C0522186268}"/>
                </a:ext>
              </a:extLst>
            </p:cNvPr>
            <p:cNvSpPr/>
            <p:nvPr/>
          </p:nvSpPr>
          <p:spPr>
            <a:xfrm>
              <a:off x="2974162" y="2768997"/>
              <a:ext cx="288802" cy="349588"/>
            </a:xfrm>
            <a:custGeom>
              <a:avLst/>
              <a:gdLst>
                <a:gd name="connsiteX0" fmla="*/ 288802 w 288802"/>
                <a:gd name="connsiteY0" fmla="*/ 243710 h 349588"/>
                <a:gd name="connsiteX1" fmla="*/ 231051 w 288802"/>
                <a:gd name="connsiteY1" fmla="*/ 176334 h 349588"/>
                <a:gd name="connsiteX2" fmla="*/ 202175 w 288802"/>
                <a:gd name="connsiteY2" fmla="*/ 137832 h 349588"/>
                <a:gd name="connsiteX3" fmla="*/ 115547 w 288802"/>
                <a:gd name="connsiteY3" fmla="*/ 51205 h 349588"/>
                <a:gd name="connsiteX4" fmla="*/ 105922 w 288802"/>
                <a:gd name="connsiteY4" fmla="*/ 22329 h 349588"/>
                <a:gd name="connsiteX5" fmla="*/ 77046 w 288802"/>
                <a:gd name="connsiteY5" fmla="*/ 3079 h 349588"/>
                <a:gd name="connsiteX6" fmla="*/ 67421 w 288802"/>
                <a:gd name="connsiteY6" fmla="*/ 137832 h 349588"/>
                <a:gd name="connsiteX7" fmla="*/ 38545 w 288802"/>
                <a:gd name="connsiteY7" fmla="*/ 224460 h 349588"/>
                <a:gd name="connsiteX8" fmla="*/ 19295 w 288802"/>
                <a:gd name="connsiteY8" fmla="*/ 253336 h 349588"/>
                <a:gd name="connsiteX9" fmla="*/ 9670 w 288802"/>
                <a:gd name="connsiteY9" fmla="*/ 282211 h 349588"/>
                <a:gd name="connsiteX10" fmla="*/ 44 w 288802"/>
                <a:gd name="connsiteY10" fmla="*/ 349588 h 34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802" h="349588">
                  <a:moveTo>
                    <a:pt x="288802" y="243710"/>
                  </a:moveTo>
                  <a:cubicBezTo>
                    <a:pt x="269552" y="221251"/>
                    <a:pt x="249782" y="199228"/>
                    <a:pt x="231051" y="176334"/>
                  </a:cubicBezTo>
                  <a:cubicBezTo>
                    <a:pt x="220892" y="163918"/>
                    <a:pt x="213056" y="149620"/>
                    <a:pt x="202175" y="137832"/>
                  </a:cubicBezTo>
                  <a:cubicBezTo>
                    <a:pt x="174476" y="107825"/>
                    <a:pt x="115547" y="51205"/>
                    <a:pt x="115547" y="51205"/>
                  </a:cubicBezTo>
                  <a:cubicBezTo>
                    <a:pt x="112339" y="41580"/>
                    <a:pt x="112260" y="30252"/>
                    <a:pt x="105922" y="22329"/>
                  </a:cubicBezTo>
                  <a:cubicBezTo>
                    <a:pt x="98695" y="13296"/>
                    <a:pt x="80704" y="-7895"/>
                    <a:pt x="77046" y="3079"/>
                  </a:cubicBezTo>
                  <a:cubicBezTo>
                    <a:pt x="62806" y="45800"/>
                    <a:pt x="72394" y="93075"/>
                    <a:pt x="67421" y="137832"/>
                  </a:cubicBezTo>
                  <a:cubicBezTo>
                    <a:pt x="64795" y="161468"/>
                    <a:pt x="48096" y="205359"/>
                    <a:pt x="38545" y="224460"/>
                  </a:cubicBezTo>
                  <a:cubicBezTo>
                    <a:pt x="33372" y="234807"/>
                    <a:pt x="24468" y="242989"/>
                    <a:pt x="19295" y="253336"/>
                  </a:cubicBezTo>
                  <a:cubicBezTo>
                    <a:pt x="14758" y="262411"/>
                    <a:pt x="12131" y="272368"/>
                    <a:pt x="9670" y="282211"/>
                  </a:cubicBezTo>
                  <a:cubicBezTo>
                    <a:pt x="-1214" y="325748"/>
                    <a:pt x="44" y="318246"/>
                    <a:pt x="44" y="349588"/>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Freeform 151">
              <a:extLst>
                <a:ext uri="{FF2B5EF4-FFF2-40B4-BE49-F238E27FC236}">
                  <a16:creationId xmlns:a16="http://schemas.microsoft.com/office/drawing/2014/main" id="{1FADD958-63C8-48A9-AAD4-9060D9BA9FA8}"/>
                </a:ext>
              </a:extLst>
            </p:cNvPr>
            <p:cNvSpPr/>
            <p:nvPr/>
          </p:nvSpPr>
          <p:spPr>
            <a:xfrm>
              <a:off x="3038368" y="2152980"/>
              <a:ext cx="50166" cy="192505"/>
            </a:xfrm>
            <a:custGeom>
              <a:avLst/>
              <a:gdLst>
                <a:gd name="connsiteX0" fmla="*/ 50166 w 50166"/>
                <a:gd name="connsiteY0" fmla="*/ 192505 h 192505"/>
                <a:gd name="connsiteX1" fmla="*/ 21290 w 50166"/>
                <a:gd name="connsiteY1" fmla="*/ 105878 h 192505"/>
                <a:gd name="connsiteX2" fmla="*/ 2040 w 50166"/>
                <a:gd name="connsiteY2" fmla="*/ 77002 h 192505"/>
                <a:gd name="connsiteX3" fmla="*/ 2040 w 50166"/>
                <a:gd name="connsiteY3" fmla="*/ 0 h 192505"/>
              </a:gdLst>
              <a:ahLst/>
              <a:cxnLst>
                <a:cxn ang="0">
                  <a:pos x="connsiteX0" y="connsiteY0"/>
                </a:cxn>
                <a:cxn ang="0">
                  <a:pos x="connsiteX1" y="connsiteY1"/>
                </a:cxn>
                <a:cxn ang="0">
                  <a:pos x="connsiteX2" y="connsiteY2"/>
                </a:cxn>
                <a:cxn ang="0">
                  <a:pos x="connsiteX3" y="connsiteY3"/>
                </a:cxn>
              </a:cxnLst>
              <a:rect l="l" t="t" r="r" b="b"/>
              <a:pathLst>
                <a:path w="50166" h="192505">
                  <a:moveTo>
                    <a:pt x="50166" y="192505"/>
                  </a:moveTo>
                  <a:cubicBezTo>
                    <a:pt x="40541" y="163629"/>
                    <a:pt x="38173" y="131204"/>
                    <a:pt x="21290" y="105878"/>
                  </a:cubicBezTo>
                  <a:cubicBezTo>
                    <a:pt x="14873" y="96253"/>
                    <a:pt x="4109" y="88384"/>
                    <a:pt x="2040" y="77002"/>
                  </a:cubicBezTo>
                  <a:cubicBezTo>
                    <a:pt x="-2551" y="51749"/>
                    <a:pt x="2040" y="25667"/>
                    <a:pt x="2040"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Freeform 152">
              <a:extLst>
                <a:ext uri="{FF2B5EF4-FFF2-40B4-BE49-F238E27FC236}">
                  <a16:creationId xmlns:a16="http://schemas.microsoft.com/office/drawing/2014/main" id="{A50EC19B-2207-43EE-8522-AABA4350CC69}"/>
                </a:ext>
              </a:extLst>
            </p:cNvPr>
            <p:cNvSpPr/>
            <p:nvPr/>
          </p:nvSpPr>
          <p:spPr>
            <a:xfrm>
              <a:off x="3122344" y="2098307"/>
              <a:ext cx="20279" cy="221381"/>
            </a:xfrm>
            <a:custGeom>
              <a:avLst/>
              <a:gdLst>
                <a:gd name="connsiteX0" fmla="*/ 10569 w 20279"/>
                <a:gd name="connsiteY0" fmla="*/ 221381 h 221381"/>
                <a:gd name="connsiteX1" fmla="*/ 20194 w 20279"/>
                <a:gd name="connsiteY1" fmla="*/ 173255 h 221381"/>
                <a:gd name="connsiteX2" fmla="*/ 944 w 20279"/>
                <a:gd name="connsiteY2" fmla="*/ 57752 h 221381"/>
                <a:gd name="connsiteX3" fmla="*/ 944 w 20279"/>
                <a:gd name="connsiteY3" fmla="*/ 0 h 221381"/>
              </a:gdLst>
              <a:ahLst/>
              <a:cxnLst>
                <a:cxn ang="0">
                  <a:pos x="connsiteX0" y="connsiteY0"/>
                </a:cxn>
                <a:cxn ang="0">
                  <a:pos x="connsiteX1" y="connsiteY1"/>
                </a:cxn>
                <a:cxn ang="0">
                  <a:pos x="connsiteX2" y="connsiteY2"/>
                </a:cxn>
                <a:cxn ang="0">
                  <a:pos x="connsiteX3" y="connsiteY3"/>
                </a:cxn>
              </a:cxnLst>
              <a:rect l="l" t="t" r="r" b="b"/>
              <a:pathLst>
                <a:path w="20279" h="221381">
                  <a:moveTo>
                    <a:pt x="10569" y="221381"/>
                  </a:moveTo>
                  <a:cubicBezTo>
                    <a:pt x="13777" y="205339"/>
                    <a:pt x="21155" y="189586"/>
                    <a:pt x="20194" y="173255"/>
                  </a:cubicBezTo>
                  <a:cubicBezTo>
                    <a:pt x="17902" y="134290"/>
                    <a:pt x="5254" y="96545"/>
                    <a:pt x="944" y="57752"/>
                  </a:cubicBezTo>
                  <a:cubicBezTo>
                    <a:pt x="-1182" y="38619"/>
                    <a:pt x="944" y="19251"/>
                    <a:pt x="944"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Freeform 153">
              <a:extLst>
                <a:ext uri="{FF2B5EF4-FFF2-40B4-BE49-F238E27FC236}">
                  <a16:creationId xmlns:a16="http://schemas.microsoft.com/office/drawing/2014/main" id="{46D3F38A-2E67-400B-A437-B16099444D41}"/>
                </a:ext>
              </a:extLst>
            </p:cNvPr>
            <p:cNvSpPr/>
            <p:nvPr/>
          </p:nvSpPr>
          <p:spPr>
            <a:xfrm>
              <a:off x="3075411" y="2117557"/>
              <a:ext cx="39676" cy="202131"/>
            </a:xfrm>
            <a:custGeom>
              <a:avLst/>
              <a:gdLst>
                <a:gd name="connsiteX0" fmla="*/ 39676 w 39676"/>
                <a:gd name="connsiteY0" fmla="*/ 202131 h 202131"/>
                <a:gd name="connsiteX1" fmla="*/ 30051 w 39676"/>
                <a:gd name="connsiteY1" fmla="*/ 105878 h 202131"/>
                <a:gd name="connsiteX2" fmla="*/ 1175 w 39676"/>
                <a:gd name="connsiteY2" fmla="*/ 28876 h 202131"/>
                <a:gd name="connsiteX3" fmla="*/ 1175 w 39676"/>
                <a:gd name="connsiteY3" fmla="*/ 0 h 202131"/>
              </a:gdLst>
              <a:ahLst/>
              <a:cxnLst>
                <a:cxn ang="0">
                  <a:pos x="connsiteX0" y="connsiteY0"/>
                </a:cxn>
                <a:cxn ang="0">
                  <a:pos x="connsiteX1" y="connsiteY1"/>
                </a:cxn>
                <a:cxn ang="0">
                  <a:pos x="connsiteX2" y="connsiteY2"/>
                </a:cxn>
                <a:cxn ang="0">
                  <a:pos x="connsiteX3" y="connsiteY3"/>
                </a:cxn>
              </a:cxnLst>
              <a:rect l="l" t="t" r="r" b="b"/>
              <a:pathLst>
                <a:path w="39676" h="202131">
                  <a:moveTo>
                    <a:pt x="39676" y="202131"/>
                  </a:moveTo>
                  <a:cubicBezTo>
                    <a:pt x="36468" y="170047"/>
                    <a:pt x="34611" y="137798"/>
                    <a:pt x="30051" y="105878"/>
                  </a:cubicBezTo>
                  <a:cubicBezTo>
                    <a:pt x="18235" y="23170"/>
                    <a:pt x="24941" y="112060"/>
                    <a:pt x="1175" y="28876"/>
                  </a:cubicBezTo>
                  <a:cubicBezTo>
                    <a:pt x="-1469" y="19621"/>
                    <a:pt x="1175" y="9625"/>
                    <a:pt x="1175"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Freeform 154">
              <a:extLst>
                <a:ext uri="{FF2B5EF4-FFF2-40B4-BE49-F238E27FC236}">
                  <a16:creationId xmlns:a16="http://schemas.microsoft.com/office/drawing/2014/main" id="{3835E9C4-ACC6-4CBA-AD41-2F552F6F1EB7}"/>
                </a:ext>
              </a:extLst>
            </p:cNvPr>
            <p:cNvSpPr/>
            <p:nvPr/>
          </p:nvSpPr>
          <p:spPr>
            <a:xfrm>
              <a:off x="3127575" y="2147412"/>
              <a:ext cx="38508" cy="182880"/>
            </a:xfrm>
            <a:custGeom>
              <a:avLst/>
              <a:gdLst>
                <a:gd name="connsiteX0" fmla="*/ 0 w 38508"/>
                <a:gd name="connsiteY0" fmla="*/ 182880 h 182880"/>
                <a:gd name="connsiteX1" fmla="*/ 28875 w 38508"/>
                <a:gd name="connsiteY1" fmla="*/ 57751 h 182880"/>
                <a:gd name="connsiteX2" fmla="*/ 38501 w 38508"/>
                <a:gd name="connsiteY2" fmla="*/ 0 h 182880"/>
              </a:gdLst>
              <a:ahLst/>
              <a:cxnLst>
                <a:cxn ang="0">
                  <a:pos x="connsiteX0" y="connsiteY0"/>
                </a:cxn>
                <a:cxn ang="0">
                  <a:pos x="connsiteX1" y="connsiteY1"/>
                </a:cxn>
                <a:cxn ang="0">
                  <a:pos x="connsiteX2" y="connsiteY2"/>
                </a:cxn>
              </a:cxnLst>
              <a:rect l="l" t="t" r="r" b="b"/>
              <a:pathLst>
                <a:path w="38508" h="182880">
                  <a:moveTo>
                    <a:pt x="0" y="182880"/>
                  </a:moveTo>
                  <a:cubicBezTo>
                    <a:pt x="28643" y="82625"/>
                    <a:pt x="12041" y="150334"/>
                    <a:pt x="28875" y="57751"/>
                  </a:cubicBezTo>
                  <a:cubicBezTo>
                    <a:pt x="39130" y="1348"/>
                    <a:pt x="38501" y="26991"/>
                    <a:pt x="38501" y="0"/>
                  </a:cubicBezTo>
                </a:path>
              </a:pathLst>
            </a:cu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AFB2B4D3-FEB9-462A-AE03-4C6EE5739D2C}"/>
                </a:ext>
              </a:extLst>
            </p:cNvPr>
            <p:cNvSpPr/>
            <p:nvPr/>
          </p:nvSpPr>
          <p:spPr>
            <a:xfrm rot="1135996">
              <a:off x="3267383" y="3113070"/>
              <a:ext cx="90928" cy="389275"/>
            </a:xfrm>
            <a:prstGeom prst="ellipse">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Freeform 156">
              <a:extLst>
                <a:ext uri="{FF2B5EF4-FFF2-40B4-BE49-F238E27FC236}">
                  <a16:creationId xmlns:a16="http://schemas.microsoft.com/office/drawing/2014/main" id="{2CB8B9A2-3E9A-4B52-9B42-324EC81D9A32}"/>
                </a:ext>
              </a:extLst>
            </p:cNvPr>
            <p:cNvSpPr/>
            <p:nvPr/>
          </p:nvSpPr>
          <p:spPr>
            <a:xfrm>
              <a:off x="3243714" y="3359217"/>
              <a:ext cx="279132" cy="327259"/>
            </a:xfrm>
            <a:custGeom>
              <a:avLst/>
              <a:gdLst>
                <a:gd name="connsiteX0" fmla="*/ 0 w 279132"/>
                <a:gd name="connsiteY0" fmla="*/ 144379 h 327259"/>
                <a:gd name="connsiteX1" fmla="*/ 67377 w 279132"/>
                <a:gd name="connsiteY1" fmla="*/ 96252 h 327259"/>
                <a:gd name="connsiteX2" fmla="*/ 86627 w 279132"/>
                <a:gd name="connsiteY2" fmla="*/ 67377 h 327259"/>
                <a:gd name="connsiteX3" fmla="*/ 115503 w 279132"/>
                <a:gd name="connsiteY3" fmla="*/ 38501 h 327259"/>
                <a:gd name="connsiteX4" fmla="*/ 134753 w 279132"/>
                <a:gd name="connsiteY4" fmla="*/ 9625 h 327259"/>
                <a:gd name="connsiteX5" fmla="*/ 163629 w 279132"/>
                <a:gd name="connsiteY5" fmla="*/ 0 h 327259"/>
                <a:gd name="connsiteX6" fmla="*/ 182880 w 279132"/>
                <a:gd name="connsiteY6" fmla="*/ 57751 h 327259"/>
                <a:gd name="connsiteX7" fmla="*/ 192505 w 279132"/>
                <a:gd name="connsiteY7" fmla="*/ 86627 h 327259"/>
                <a:gd name="connsiteX8" fmla="*/ 202130 w 279132"/>
                <a:gd name="connsiteY8" fmla="*/ 144379 h 327259"/>
                <a:gd name="connsiteX9" fmla="*/ 221381 w 279132"/>
                <a:gd name="connsiteY9" fmla="*/ 202130 h 327259"/>
                <a:gd name="connsiteX10" fmla="*/ 231006 w 279132"/>
                <a:gd name="connsiteY10" fmla="*/ 231006 h 327259"/>
                <a:gd name="connsiteX11" fmla="*/ 250257 w 279132"/>
                <a:gd name="connsiteY11" fmla="*/ 269507 h 327259"/>
                <a:gd name="connsiteX12" fmla="*/ 279132 w 279132"/>
                <a:gd name="connsiteY12" fmla="*/ 327259 h 32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132" h="327259">
                  <a:moveTo>
                    <a:pt x="0" y="144379"/>
                  </a:moveTo>
                  <a:cubicBezTo>
                    <a:pt x="22459" y="128337"/>
                    <a:pt x="46748" y="114589"/>
                    <a:pt x="67377" y="96252"/>
                  </a:cubicBezTo>
                  <a:cubicBezTo>
                    <a:pt x="76023" y="88567"/>
                    <a:pt x="79221" y="76264"/>
                    <a:pt x="86627" y="67377"/>
                  </a:cubicBezTo>
                  <a:cubicBezTo>
                    <a:pt x="95341" y="56920"/>
                    <a:pt x="106789" y="48958"/>
                    <a:pt x="115503" y="38501"/>
                  </a:cubicBezTo>
                  <a:cubicBezTo>
                    <a:pt x="122909" y="29614"/>
                    <a:pt x="125720" y="16852"/>
                    <a:pt x="134753" y="9625"/>
                  </a:cubicBezTo>
                  <a:cubicBezTo>
                    <a:pt x="142676" y="3287"/>
                    <a:pt x="154004" y="3208"/>
                    <a:pt x="163629" y="0"/>
                  </a:cubicBezTo>
                  <a:lnTo>
                    <a:pt x="182880" y="57751"/>
                  </a:lnTo>
                  <a:cubicBezTo>
                    <a:pt x="186088" y="67376"/>
                    <a:pt x="190837" y="76619"/>
                    <a:pt x="192505" y="86627"/>
                  </a:cubicBezTo>
                  <a:cubicBezTo>
                    <a:pt x="195713" y="105878"/>
                    <a:pt x="197397" y="125446"/>
                    <a:pt x="202130" y="144379"/>
                  </a:cubicBezTo>
                  <a:cubicBezTo>
                    <a:pt x="207052" y="164065"/>
                    <a:pt x="214964" y="182880"/>
                    <a:pt x="221381" y="202130"/>
                  </a:cubicBezTo>
                  <a:cubicBezTo>
                    <a:pt x="224589" y="211755"/>
                    <a:pt x="226468" y="221931"/>
                    <a:pt x="231006" y="231006"/>
                  </a:cubicBezTo>
                  <a:lnTo>
                    <a:pt x="250257" y="269507"/>
                  </a:lnTo>
                  <a:cubicBezTo>
                    <a:pt x="262083" y="316812"/>
                    <a:pt x="250528" y="298654"/>
                    <a:pt x="279132" y="327259"/>
                  </a:cubicBezTo>
                </a:path>
              </a:pathLst>
            </a:custGeom>
            <a:no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FBD6A086-2179-4530-B300-D20B954AA94A}"/>
              </a:ext>
            </a:extLst>
          </p:cNvPr>
          <p:cNvGrpSpPr/>
          <p:nvPr/>
        </p:nvGrpSpPr>
        <p:grpSpPr>
          <a:xfrm>
            <a:off x="5711990" y="3435340"/>
            <a:ext cx="695685" cy="983769"/>
            <a:chOff x="5711990" y="3435340"/>
            <a:chExt cx="695685" cy="983769"/>
          </a:xfrm>
        </p:grpSpPr>
        <p:sp>
          <p:nvSpPr>
            <p:cNvPr id="16" name="Freeform 158">
              <a:extLst>
                <a:ext uri="{FF2B5EF4-FFF2-40B4-BE49-F238E27FC236}">
                  <a16:creationId xmlns:a16="http://schemas.microsoft.com/office/drawing/2014/main" id="{6E24F48A-0F14-4315-99C4-0B72A0155F7C}"/>
                </a:ext>
              </a:extLst>
            </p:cNvPr>
            <p:cNvSpPr/>
            <p:nvPr/>
          </p:nvSpPr>
          <p:spPr>
            <a:xfrm>
              <a:off x="6025614" y="3570805"/>
              <a:ext cx="52388" cy="848304"/>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Freeform 159">
              <a:extLst>
                <a:ext uri="{FF2B5EF4-FFF2-40B4-BE49-F238E27FC236}">
                  <a16:creationId xmlns:a16="http://schemas.microsoft.com/office/drawing/2014/main" id="{C7890C8B-3578-4D91-8EF2-045CBF27D5AA}"/>
                </a:ext>
              </a:extLst>
            </p:cNvPr>
            <p:cNvSpPr/>
            <p:nvPr/>
          </p:nvSpPr>
          <p:spPr>
            <a:xfrm>
              <a:off x="5877977" y="3918977"/>
              <a:ext cx="171450" cy="572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Freeform 160">
              <a:extLst>
                <a:ext uri="{FF2B5EF4-FFF2-40B4-BE49-F238E27FC236}">
                  <a16:creationId xmlns:a16="http://schemas.microsoft.com/office/drawing/2014/main" id="{C05CFC4F-5B94-4FB8-9498-7CE328F4E5A4}"/>
                </a:ext>
              </a:extLst>
            </p:cNvPr>
            <p:cNvSpPr/>
            <p:nvPr/>
          </p:nvSpPr>
          <p:spPr>
            <a:xfrm>
              <a:off x="6030377" y="3807524"/>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Freeform 161">
              <a:extLst>
                <a:ext uri="{FF2B5EF4-FFF2-40B4-BE49-F238E27FC236}">
                  <a16:creationId xmlns:a16="http://schemas.microsoft.com/office/drawing/2014/main" id="{33895DF4-FE03-4FC3-969A-8E064A2F0258}"/>
                </a:ext>
              </a:extLst>
            </p:cNvPr>
            <p:cNvSpPr/>
            <p:nvPr/>
          </p:nvSpPr>
          <p:spPr>
            <a:xfrm>
              <a:off x="5797014" y="3695077"/>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0979D02A-C46E-48B9-AC72-ED0DC37C2B0B}"/>
                </a:ext>
              </a:extLst>
            </p:cNvPr>
            <p:cNvGrpSpPr/>
            <p:nvPr/>
          </p:nvGrpSpPr>
          <p:grpSpPr>
            <a:xfrm>
              <a:off x="5732549" y="3782665"/>
              <a:ext cx="170046" cy="208000"/>
              <a:chOff x="4195407" y="3792530"/>
              <a:chExt cx="170046" cy="208000"/>
            </a:xfrm>
          </p:grpSpPr>
          <p:sp>
            <p:nvSpPr>
              <p:cNvPr id="45" name="Oval 44">
                <a:extLst>
                  <a:ext uri="{FF2B5EF4-FFF2-40B4-BE49-F238E27FC236}">
                    <a16:creationId xmlns:a16="http://schemas.microsoft.com/office/drawing/2014/main" id="{F3C935A7-D540-41C9-B841-3FA9AEBA82D4}"/>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3815AAA2-2E27-421E-BAC9-9366005150D4}"/>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DECEF425-A8DA-4D09-ABDF-5C9A45FA2317}"/>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4F14B3C1-D6C8-4817-A9E7-92592DEC1272}"/>
                </a:ext>
              </a:extLst>
            </p:cNvPr>
            <p:cNvGrpSpPr/>
            <p:nvPr/>
          </p:nvGrpSpPr>
          <p:grpSpPr>
            <a:xfrm rot="2351319">
              <a:off x="5711990" y="3513535"/>
              <a:ext cx="170046" cy="208000"/>
              <a:chOff x="4237501" y="3382087"/>
              <a:chExt cx="170046" cy="208000"/>
            </a:xfrm>
          </p:grpSpPr>
          <p:sp>
            <p:nvSpPr>
              <p:cNvPr id="42" name="Oval 41">
                <a:extLst>
                  <a:ext uri="{FF2B5EF4-FFF2-40B4-BE49-F238E27FC236}">
                    <a16:creationId xmlns:a16="http://schemas.microsoft.com/office/drawing/2014/main" id="{A97A355B-70A4-4A8A-A427-5ACF88B951E2}"/>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A126DC31-B4C1-44E7-8A7D-01B7C42F1671}"/>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A2B89363-9B50-469C-AC8C-397BCAFDA463}"/>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6A094BDA-DA09-4EEC-A32B-0C2689AB517D}"/>
                </a:ext>
              </a:extLst>
            </p:cNvPr>
            <p:cNvGrpSpPr/>
            <p:nvPr/>
          </p:nvGrpSpPr>
          <p:grpSpPr>
            <a:xfrm rot="11218135">
              <a:off x="6237629" y="3772002"/>
              <a:ext cx="170046" cy="208000"/>
              <a:chOff x="4237501" y="3382087"/>
              <a:chExt cx="170046" cy="208000"/>
            </a:xfrm>
          </p:grpSpPr>
          <p:sp>
            <p:nvSpPr>
              <p:cNvPr id="39" name="Oval 38">
                <a:extLst>
                  <a:ext uri="{FF2B5EF4-FFF2-40B4-BE49-F238E27FC236}">
                    <a16:creationId xmlns:a16="http://schemas.microsoft.com/office/drawing/2014/main" id="{1B186639-AA78-4C35-B400-FA771A3BE52F}"/>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4AFBC8D5-3AFF-4C0F-9A42-D1DF339A5995}"/>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CDD7D266-3000-4E33-AB49-AB813C37CC7E}"/>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DE26BEA3-5E78-4003-B073-E523F6650904}"/>
                </a:ext>
              </a:extLst>
            </p:cNvPr>
            <p:cNvGrpSpPr/>
            <p:nvPr/>
          </p:nvGrpSpPr>
          <p:grpSpPr>
            <a:xfrm rot="5224720">
              <a:off x="5997294" y="3416363"/>
              <a:ext cx="170046" cy="208000"/>
              <a:chOff x="4237501" y="3382087"/>
              <a:chExt cx="170046" cy="208000"/>
            </a:xfrm>
          </p:grpSpPr>
          <p:sp>
            <p:nvSpPr>
              <p:cNvPr id="36" name="Oval 35">
                <a:extLst>
                  <a:ext uri="{FF2B5EF4-FFF2-40B4-BE49-F238E27FC236}">
                    <a16:creationId xmlns:a16="http://schemas.microsoft.com/office/drawing/2014/main" id="{EF82913A-CFA3-44F4-88F3-A18DC3B0A946}"/>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2E165565-D2BC-41C4-8F14-9E0616ECC7BF}"/>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1339B3DD-4D6C-4F62-90AE-850A0FFA9996}"/>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44B35C79-0648-45CD-B240-A2AFAA39FE7E}"/>
                </a:ext>
              </a:extLst>
            </p:cNvPr>
            <p:cNvGrpSpPr/>
            <p:nvPr/>
          </p:nvGrpSpPr>
          <p:grpSpPr>
            <a:xfrm rot="1020000">
              <a:off x="5976165" y="3982123"/>
              <a:ext cx="45719" cy="195251"/>
              <a:chOff x="5536511" y="3831154"/>
              <a:chExt cx="45719" cy="195251"/>
            </a:xfrm>
          </p:grpSpPr>
          <p:sp>
            <p:nvSpPr>
              <p:cNvPr id="33" name="Oval 32">
                <a:extLst>
                  <a:ext uri="{FF2B5EF4-FFF2-40B4-BE49-F238E27FC236}">
                    <a16:creationId xmlns:a16="http://schemas.microsoft.com/office/drawing/2014/main" id="{3C8AE02A-1C38-4418-A211-CDB4EB74BCE2}"/>
                  </a:ext>
                </a:extLst>
              </p:cNvPr>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D67F9AED-2974-418F-991B-4CD6BE690554}"/>
                  </a:ext>
                </a:extLst>
              </p:cNvPr>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9039065F-755E-428C-B411-3F48171C49A2}"/>
                  </a:ext>
                </a:extLst>
              </p:cNvPr>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CDB43853-2E12-4D9A-9189-B807DFF39022}"/>
                </a:ext>
              </a:extLst>
            </p:cNvPr>
            <p:cNvGrpSpPr/>
            <p:nvPr/>
          </p:nvGrpSpPr>
          <p:grpSpPr>
            <a:xfrm rot="1800000">
              <a:off x="5951889" y="3726316"/>
              <a:ext cx="45719" cy="195251"/>
              <a:chOff x="5536511" y="3831154"/>
              <a:chExt cx="45719" cy="195251"/>
            </a:xfrm>
          </p:grpSpPr>
          <p:sp>
            <p:nvSpPr>
              <p:cNvPr id="30" name="Oval 29">
                <a:extLst>
                  <a:ext uri="{FF2B5EF4-FFF2-40B4-BE49-F238E27FC236}">
                    <a16:creationId xmlns:a16="http://schemas.microsoft.com/office/drawing/2014/main" id="{8B6097CC-E02F-4F41-87D2-96EB1431B7BF}"/>
                  </a:ext>
                </a:extLst>
              </p:cNvPr>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54A55F1C-C2B0-4D4E-A520-F57F05A9F603}"/>
                  </a:ext>
                </a:extLst>
              </p:cNvPr>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D348BDCF-88B8-40EB-ABAC-06E8BFABA09F}"/>
                  </a:ext>
                </a:extLst>
              </p:cNvPr>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6" name="Group 25">
              <a:extLst>
                <a:ext uri="{FF2B5EF4-FFF2-40B4-BE49-F238E27FC236}">
                  <a16:creationId xmlns:a16="http://schemas.microsoft.com/office/drawing/2014/main" id="{280CF556-04FE-4EE4-AF74-FF5260D23DD5}"/>
                </a:ext>
              </a:extLst>
            </p:cNvPr>
            <p:cNvGrpSpPr/>
            <p:nvPr/>
          </p:nvGrpSpPr>
          <p:grpSpPr>
            <a:xfrm rot="-1380000">
              <a:off x="6070948" y="3873953"/>
              <a:ext cx="45719" cy="195251"/>
              <a:chOff x="5536511" y="3831154"/>
              <a:chExt cx="45719" cy="195251"/>
            </a:xfrm>
          </p:grpSpPr>
          <p:sp>
            <p:nvSpPr>
              <p:cNvPr id="27" name="Oval 26">
                <a:extLst>
                  <a:ext uri="{FF2B5EF4-FFF2-40B4-BE49-F238E27FC236}">
                    <a16:creationId xmlns:a16="http://schemas.microsoft.com/office/drawing/2014/main" id="{F2494A05-0F28-4BC8-9329-A59B5EB2869A}"/>
                  </a:ext>
                </a:extLst>
              </p:cNvPr>
              <p:cNvSpPr/>
              <p:nvPr/>
            </p:nvSpPr>
            <p:spPr>
              <a:xfrm flipH="1">
                <a:off x="5536511" y="3831154"/>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FE93ACA7-6181-4ECF-A622-CC09443E6BE1}"/>
                  </a:ext>
                </a:extLst>
              </p:cNvPr>
              <p:cNvSpPr/>
              <p:nvPr/>
            </p:nvSpPr>
            <p:spPr>
              <a:xfrm flipH="1">
                <a:off x="5536511" y="3887802"/>
                <a:ext cx="45719" cy="66207"/>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73F10671-43EB-4FC8-A398-64F9E9C3C375}"/>
                  </a:ext>
                </a:extLst>
              </p:cNvPr>
              <p:cNvSpPr/>
              <p:nvPr/>
            </p:nvSpPr>
            <p:spPr>
              <a:xfrm flipH="1">
                <a:off x="5536511" y="3935917"/>
                <a:ext cx="45719" cy="90488"/>
              </a:xfrm>
              <a:prstGeom prst="ellipse">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8" name="Group 47">
            <a:extLst>
              <a:ext uri="{FF2B5EF4-FFF2-40B4-BE49-F238E27FC236}">
                <a16:creationId xmlns:a16="http://schemas.microsoft.com/office/drawing/2014/main" id="{F2555455-B4BB-46DC-95E4-F7C7FC4D1737}"/>
              </a:ext>
            </a:extLst>
          </p:cNvPr>
          <p:cNvGrpSpPr/>
          <p:nvPr/>
        </p:nvGrpSpPr>
        <p:grpSpPr>
          <a:xfrm>
            <a:off x="4244203" y="3491469"/>
            <a:ext cx="623017" cy="619091"/>
            <a:chOff x="4244203" y="3491469"/>
            <a:chExt cx="623017" cy="619091"/>
          </a:xfrm>
        </p:grpSpPr>
        <p:sp>
          <p:nvSpPr>
            <p:cNvPr id="49" name="Freeform 191">
              <a:extLst>
                <a:ext uri="{FF2B5EF4-FFF2-40B4-BE49-F238E27FC236}">
                  <a16:creationId xmlns:a16="http://schemas.microsoft.com/office/drawing/2014/main" id="{4EA83808-60D7-4A17-96A8-1C5FD116DE17}"/>
                </a:ext>
              </a:extLst>
            </p:cNvPr>
            <p:cNvSpPr/>
            <p:nvPr/>
          </p:nvSpPr>
          <p:spPr>
            <a:xfrm>
              <a:off x="4533900" y="3557009"/>
              <a:ext cx="45719" cy="553551"/>
            </a:xfrm>
            <a:custGeom>
              <a:avLst/>
              <a:gdLst>
                <a:gd name="connsiteX0" fmla="*/ 9525 w 52388"/>
                <a:gd name="connsiteY0" fmla="*/ 848304 h 848304"/>
                <a:gd name="connsiteX1" fmla="*/ 33338 w 52388"/>
                <a:gd name="connsiteY1" fmla="*/ 824491 h 848304"/>
                <a:gd name="connsiteX2" fmla="*/ 38100 w 52388"/>
                <a:gd name="connsiteY2" fmla="*/ 795916 h 848304"/>
                <a:gd name="connsiteX3" fmla="*/ 47625 w 52388"/>
                <a:gd name="connsiteY3" fmla="*/ 762579 h 848304"/>
                <a:gd name="connsiteX4" fmla="*/ 52388 w 52388"/>
                <a:gd name="connsiteY4" fmla="*/ 743529 h 848304"/>
                <a:gd name="connsiteX5" fmla="*/ 47625 w 52388"/>
                <a:gd name="connsiteY5" fmla="*/ 629229 h 848304"/>
                <a:gd name="connsiteX6" fmla="*/ 38100 w 52388"/>
                <a:gd name="connsiteY6" fmla="*/ 610179 h 848304"/>
                <a:gd name="connsiteX7" fmla="*/ 33338 w 52388"/>
                <a:gd name="connsiteY7" fmla="*/ 572079 h 848304"/>
                <a:gd name="connsiteX8" fmla="*/ 23813 w 52388"/>
                <a:gd name="connsiteY8" fmla="*/ 500641 h 848304"/>
                <a:gd name="connsiteX9" fmla="*/ 14288 w 52388"/>
                <a:gd name="connsiteY9" fmla="*/ 376816 h 848304"/>
                <a:gd name="connsiteX10" fmla="*/ 9525 w 52388"/>
                <a:gd name="connsiteY10" fmla="*/ 348241 h 848304"/>
                <a:gd name="connsiteX11" fmla="*/ 4763 w 52388"/>
                <a:gd name="connsiteY11" fmla="*/ 333954 h 848304"/>
                <a:gd name="connsiteX12" fmla="*/ 0 w 52388"/>
                <a:gd name="connsiteY12" fmla="*/ 314904 h 848304"/>
                <a:gd name="connsiteX13" fmla="*/ 4763 w 52388"/>
                <a:gd name="connsiteY13" fmla="*/ 176791 h 848304"/>
                <a:gd name="connsiteX14" fmla="*/ 19050 w 52388"/>
                <a:gd name="connsiteY14" fmla="*/ 129166 h 848304"/>
                <a:gd name="connsiteX15" fmla="*/ 28575 w 52388"/>
                <a:gd name="connsiteY15" fmla="*/ 91066 h 848304"/>
                <a:gd name="connsiteX16" fmla="*/ 23813 w 52388"/>
                <a:gd name="connsiteY16" fmla="*/ 24391 h 848304"/>
                <a:gd name="connsiteX17" fmla="*/ 19050 w 52388"/>
                <a:gd name="connsiteY17" fmla="*/ 579 h 848304"/>
                <a:gd name="connsiteX18" fmla="*/ 4763 w 52388"/>
                <a:gd name="connsiteY18" fmla="*/ 10104 h 8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8" h="848304">
                  <a:moveTo>
                    <a:pt x="9525" y="848304"/>
                  </a:moveTo>
                  <a:cubicBezTo>
                    <a:pt x="17463" y="840366"/>
                    <a:pt x="27963" y="834346"/>
                    <a:pt x="33338" y="824491"/>
                  </a:cubicBezTo>
                  <a:cubicBezTo>
                    <a:pt x="37962" y="816014"/>
                    <a:pt x="35929" y="805325"/>
                    <a:pt x="38100" y="795916"/>
                  </a:cubicBezTo>
                  <a:cubicBezTo>
                    <a:pt x="40699" y="784655"/>
                    <a:pt x="44584" y="773729"/>
                    <a:pt x="47625" y="762579"/>
                  </a:cubicBezTo>
                  <a:cubicBezTo>
                    <a:pt x="49347" y="756264"/>
                    <a:pt x="50800" y="749879"/>
                    <a:pt x="52388" y="743529"/>
                  </a:cubicBezTo>
                  <a:cubicBezTo>
                    <a:pt x="50800" y="705429"/>
                    <a:pt x="51688" y="667145"/>
                    <a:pt x="47625" y="629229"/>
                  </a:cubicBezTo>
                  <a:cubicBezTo>
                    <a:pt x="46869" y="622170"/>
                    <a:pt x="39822" y="617067"/>
                    <a:pt x="38100" y="610179"/>
                  </a:cubicBezTo>
                  <a:cubicBezTo>
                    <a:pt x="34996" y="597762"/>
                    <a:pt x="35030" y="584766"/>
                    <a:pt x="33338" y="572079"/>
                  </a:cubicBezTo>
                  <a:cubicBezTo>
                    <a:pt x="20193" y="473491"/>
                    <a:pt x="37460" y="609829"/>
                    <a:pt x="23813" y="500641"/>
                  </a:cubicBezTo>
                  <a:cubicBezTo>
                    <a:pt x="20508" y="444463"/>
                    <a:pt x="20811" y="425737"/>
                    <a:pt x="14288" y="376816"/>
                  </a:cubicBezTo>
                  <a:cubicBezTo>
                    <a:pt x="13012" y="367244"/>
                    <a:pt x="11620" y="357667"/>
                    <a:pt x="9525" y="348241"/>
                  </a:cubicBezTo>
                  <a:cubicBezTo>
                    <a:pt x="8436" y="343341"/>
                    <a:pt x="6142" y="338781"/>
                    <a:pt x="4763" y="333954"/>
                  </a:cubicBezTo>
                  <a:cubicBezTo>
                    <a:pt x="2965" y="327660"/>
                    <a:pt x="1588" y="321254"/>
                    <a:pt x="0" y="314904"/>
                  </a:cubicBezTo>
                  <a:cubicBezTo>
                    <a:pt x="1588" y="268866"/>
                    <a:pt x="1976" y="222772"/>
                    <a:pt x="4763" y="176791"/>
                  </a:cubicBezTo>
                  <a:cubicBezTo>
                    <a:pt x="5296" y="167991"/>
                    <a:pt x="17677" y="133286"/>
                    <a:pt x="19050" y="129166"/>
                  </a:cubicBezTo>
                  <a:cubicBezTo>
                    <a:pt x="26374" y="107195"/>
                    <a:pt x="22827" y="119810"/>
                    <a:pt x="28575" y="91066"/>
                  </a:cubicBezTo>
                  <a:cubicBezTo>
                    <a:pt x="26988" y="68841"/>
                    <a:pt x="26146" y="46550"/>
                    <a:pt x="23813" y="24391"/>
                  </a:cubicBezTo>
                  <a:cubicBezTo>
                    <a:pt x="22966" y="16341"/>
                    <a:pt x="25526" y="5436"/>
                    <a:pt x="19050" y="579"/>
                  </a:cubicBezTo>
                  <a:cubicBezTo>
                    <a:pt x="14471" y="-2855"/>
                    <a:pt x="4763" y="10104"/>
                    <a:pt x="4763" y="10104"/>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Freeform 192">
              <a:extLst>
                <a:ext uri="{FF2B5EF4-FFF2-40B4-BE49-F238E27FC236}">
                  <a16:creationId xmlns:a16="http://schemas.microsoft.com/office/drawing/2014/main" id="{7446B4DE-16E1-4117-92FF-E3B01306D061}"/>
                </a:ext>
              </a:extLst>
            </p:cNvPr>
            <p:cNvSpPr/>
            <p:nvPr/>
          </p:nvSpPr>
          <p:spPr>
            <a:xfrm>
              <a:off x="4371973" y="3852788"/>
              <a:ext cx="199743" cy="45719"/>
            </a:xfrm>
            <a:custGeom>
              <a:avLst/>
              <a:gdLst>
                <a:gd name="connsiteX0" fmla="*/ 171450 w 171450"/>
                <a:gd name="connsiteY0" fmla="*/ 57219 h 57219"/>
                <a:gd name="connsiteX1" fmla="*/ 114300 w 171450"/>
                <a:gd name="connsiteY1" fmla="*/ 52457 h 57219"/>
                <a:gd name="connsiteX2" fmla="*/ 100012 w 171450"/>
                <a:gd name="connsiteY2" fmla="*/ 47694 h 57219"/>
                <a:gd name="connsiteX3" fmla="*/ 71437 w 171450"/>
                <a:gd name="connsiteY3" fmla="*/ 28644 h 57219"/>
                <a:gd name="connsiteX4" fmla="*/ 61912 w 171450"/>
                <a:gd name="connsiteY4" fmla="*/ 14357 h 57219"/>
                <a:gd name="connsiteX5" fmla="*/ 42862 w 171450"/>
                <a:gd name="connsiteY5" fmla="*/ 9594 h 57219"/>
                <a:gd name="connsiteX6" fmla="*/ 0 w 171450"/>
                <a:gd name="connsiteY6" fmla="*/ 69 h 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57219">
                  <a:moveTo>
                    <a:pt x="171450" y="57219"/>
                  </a:moveTo>
                  <a:cubicBezTo>
                    <a:pt x="152400" y="55632"/>
                    <a:pt x="133248" y="54983"/>
                    <a:pt x="114300" y="52457"/>
                  </a:cubicBezTo>
                  <a:cubicBezTo>
                    <a:pt x="109324" y="51793"/>
                    <a:pt x="104189" y="50479"/>
                    <a:pt x="100012" y="47694"/>
                  </a:cubicBezTo>
                  <a:cubicBezTo>
                    <a:pt x="64337" y="23911"/>
                    <a:pt x="105411" y="39969"/>
                    <a:pt x="71437" y="28644"/>
                  </a:cubicBezTo>
                  <a:cubicBezTo>
                    <a:pt x="68262" y="23882"/>
                    <a:pt x="66674" y="17532"/>
                    <a:pt x="61912" y="14357"/>
                  </a:cubicBezTo>
                  <a:cubicBezTo>
                    <a:pt x="56466" y="10726"/>
                    <a:pt x="49131" y="11475"/>
                    <a:pt x="42862" y="9594"/>
                  </a:cubicBezTo>
                  <a:cubicBezTo>
                    <a:pt x="6093" y="-1437"/>
                    <a:pt x="26071" y="69"/>
                    <a:pt x="0" y="69"/>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Freeform 193">
              <a:extLst>
                <a:ext uri="{FF2B5EF4-FFF2-40B4-BE49-F238E27FC236}">
                  <a16:creationId xmlns:a16="http://schemas.microsoft.com/office/drawing/2014/main" id="{59EC21F3-D097-4AB1-B416-5EA5BE84C585}"/>
                </a:ext>
              </a:extLst>
            </p:cNvPr>
            <p:cNvSpPr/>
            <p:nvPr/>
          </p:nvSpPr>
          <p:spPr>
            <a:xfrm>
              <a:off x="4538663" y="3793728"/>
              <a:ext cx="257494" cy="73422"/>
            </a:xfrm>
            <a:custGeom>
              <a:avLst/>
              <a:gdLst>
                <a:gd name="connsiteX0" fmla="*/ 0 w 257494"/>
                <a:gd name="connsiteY0" fmla="*/ 73422 h 73422"/>
                <a:gd name="connsiteX1" fmla="*/ 47625 w 257494"/>
                <a:gd name="connsiteY1" fmla="*/ 68660 h 73422"/>
                <a:gd name="connsiteX2" fmla="*/ 71437 w 257494"/>
                <a:gd name="connsiteY2" fmla="*/ 63897 h 73422"/>
                <a:gd name="connsiteX3" fmla="*/ 100012 w 257494"/>
                <a:gd name="connsiteY3" fmla="*/ 59135 h 73422"/>
                <a:gd name="connsiteX4" fmla="*/ 123825 w 257494"/>
                <a:gd name="connsiteY4" fmla="*/ 44847 h 73422"/>
                <a:gd name="connsiteX5" fmla="*/ 138112 w 257494"/>
                <a:gd name="connsiteY5" fmla="*/ 30560 h 73422"/>
                <a:gd name="connsiteX6" fmla="*/ 152400 w 257494"/>
                <a:gd name="connsiteY6" fmla="*/ 25797 h 73422"/>
                <a:gd name="connsiteX7" fmla="*/ 195262 w 257494"/>
                <a:gd name="connsiteY7" fmla="*/ 11510 h 73422"/>
                <a:gd name="connsiteX8" fmla="*/ 242887 w 257494"/>
                <a:gd name="connsiteY8" fmla="*/ 11510 h 73422"/>
                <a:gd name="connsiteX9" fmla="*/ 247650 w 257494"/>
                <a:gd name="connsiteY9" fmla="*/ 25797 h 73422"/>
                <a:gd name="connsiteX10" fmla="*/ 257175 w 257494"/>
                <a:gd name="connsiteY10" fmla="*/ 49610 h 73422"/>
                <a:gd name="connsiteX11" fmla="*/ 242887 w 257494"/>
                <a:gd name="connsiteY11" fmla="*/ 44847 h 7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494" h="73422">
                  <a:moveTo>
                    <a:pt x="0" y="73422"/>
                  </a:moveTo>
                  <a:cubicBezTo>
                    <a:pt x="15875" y="71835"/>
                    <a:pt x="31811" y="70769"/>
                    <a:pt x="47625" y="68660"/>
                  </a:cubicBezTo>
                  <a:cubicBezTo>
                    <a:pt x="55649" y="67590"/>
                    <a:pt x="63473" y="65345"/>
                    <a:pt x="71437" y="63897"/>
                  </a:cubicBezTo>
                  <a:cubicBezTo>
                    <a:pt x="80938" y="62170"/>
                    <a:pt x="90487" y="60722"/>
                    <a:pt x="100012" y="59135"/>
                  </a:cubicBezTo>
                  <a:cubicBezTo>
                    <a:pt x="107950" y="54372"/>
                    <a:pt x="116420" y="50401"/>
                    <a:pt x="123825" y="44847"/>
                  </a:cubicBezTo>
                  <a:cubicBezTo>
                    <a:pt x="129213" y="40806"/>
                    <a:pt x="132508" y="34296"/>
                    <a:pt x="138112" y="30560"/>
                  </a:cubicBezTo>
                  <a:cubicBezTo>
                    <a:pt x="142289" y="27775"/>
                    <a:pt x="147910" y="28042"/>
                    <a:pt x="152400" y="25797"/>
                  </a:cubicBezTo>
                  <a:cubicBezTo>
                    <a:pt x="185881" y="9056"/>
                    <a:pt x="142213" y="20351"/>
                    <a:pt x="195262" y="11510"/>
                  </a:cubicBezTo>
                  <a:cubicBezTo>
                    <a:pt x="214113" y="-1057"/>
                    <a:pt x="214248" y="-6389"/>
                    <a:pt x="242887" y="11510"/>
                  </a:cubicBezTo>
                  <a:cubicBezTo>
                    <a:pt x="247144" y="14171"/>
                    <a:pt x="245887" y="21097"/>
                    <a:pt x="247650" y="25797"/>
                  </a:cubicBezTo>
                  <a:cubicBezTo>
                    <a:pt x="250652" y="33802"/>
                    <a:pt x="259249" y="41316"/>
                    <a:pt x="257175" y="49610"/>
                  </a:cubicBezTo>
                  <a:cubicBezTo>
                    <a:pt x="255957" y="54480"/>
                    <a:pt x="242887" y="44847"/>
                    <a:pt x="242887" y="44847"/>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Freeform 194">
              <a:extLst>
                <a:ext uri="{FF2B5EF4-FFF2-40B4-BE49-F238E27FC236}">
                  <a16:creationId xmlns:a16="http://schemas.microsoft.com/office/drawing/2014/main" id="{B706CACF-A6ED-4A40-AC01-634201D0DAFF}"/>
                </a:ext>
              </a:extLst>
            </p:cNvPr>
            <p:cNvSpPr/>
            <p:nvPr/>
          </p:nvSpPr>
          <p:spPr>
            <a:xfrm>
              <a:off x="4305300" y="3681281"/>
              <a:ext cx="228600" cy="38232"/>
            </a:xfrm>
            <a:custGeom>
              <a:avLst/>
              <a:gdLst>
                <a:gd name="connsiteX0" fmla="*/ 228600 w 228600"/>
                <a:gd name="connsiteY0" fmla="*/ 38232 h 38232"/>
                <a:gd name="connsiteX1" fmla="*/ 142875 w 228600"/>
                <a:gd name="connsiteY1" fmla="*/ 33469 h 38232"/>
                <a:gd name="connsiteX2" fmla="*/ 123825 w 228600"/>
                <a:gd name="connsiteY2" fmla="*/ 23944 h 38232"/>
                <a:gd name="connsiteX3" fmla="*/ 85725 w 228600"/>
                <a:gd name="connsiteY3" fmla="*/ 14419 h 38232"/>
                <a:gd name="connsiteX4" fmla="*/ 71438 w 228600"/>
                <a:gd name="connsiteY4" fmla="*/ 4894 h 38232"/>
                <a:gd name="connsiteX5" fmla="*/ 0 w 228600"/>
                <a:gd name="connsiteY5" fmla="*/ 132 h 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38232">
                  <a:moveTo>
                    <a:pt x="228600" y="38232"/>
                  </a:moveTo>
                  <a:cubicBezTo>
                    <a:pt x="200025" y="36644"/>
                    <a:pt x="171232" y="37336"/>
                    <a:pt x="142875" y="33469"/>
                  </a:cubicBezTo>
                  <a:cubicBezTo>
                    <a:pt x="135841" y="32510"/>
                    <a:pt x="130560" y="26189"/>
                    <a:pt x="123825" y="23944"/>
                  </a:cubicBezTo>
                  <a:cubicBezTo>
                    <a:pt x="107516" y="18508"/>
                    <a:pt x="99985" y="21549"/>
                    <a:pt x="85725" y="14419"/>
                  </a:cubicBezTo>
                  <a:cubicBezTo>
                    <a:pt x="80606" y="11859"/>
                    <a:pt x="76960" y="6400"/>
                    <a:pt x="71438" y="4894"/>
                  </a:cubicBezTo>
                  <a:cubicBezTo>
                    <a:pt x="48923" y="-1246"/>
                    <a:pt x="23031" y="132"/>
                    <a:pt x="0" y="132"/>
                  </a:cubicBezTo>
                </a:path>
              </a:pathLst>
            </a:cu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id="{E551E745-6DDF-4278-9D37-4B8EF9BB33AE}"/>
                </a:ext>
              </a:extLst>
            </p:cNvPr>
            <p:cNvGrpSpPr/>
            <p:nvPr/>
          </p:nvGrpSpPr>
          <p:grpSpPr>
            <a:xfrm>
              <a:off x="4273899" y="3851677"/>
              <a:ext cx="136981" cy="125191"/>
              <a:chOff x="4195407" y="3792530"/>
              <a:chExt cx="170046" cy="208000"/>
            </a:xfrm>
          </p:grpSpPr>
          <p:sp>
            <p:nvSpPr>
              <p:cNvPr id="102" name="Oval 101">
                <a:extLst>
                  <a:ext uri="{FF2B5EF4-FFF2-40B4-BE49-F238E27FC236}">
                    <a16:creationId xmlns:a16="http://schemas.microsoft.com/office/drawing/2014/main" id="{E2FC709A-F5E7-4F61-BF88-CF587B2D423D}"/>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04574B4C-BCC5-4FC3-B4EC-7E9DCA918B97}"/>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B4A04746-D715-4B57-831D-D4527A8A54F2}"/>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4" name="Group 53">
              <a:extLst>
                <a:ext uri="{FF2B5EF4-FFF2-40B4-BE49-F238E27FC236}">
                  <a16:creationId xmlns:a16="http://schemas.microsoft.com/office/drawing/2014/main" id="{00F2C413-5397-4997-AA1E-7F296147D62B}"/>
                </a:ext>
              </a:extLst>
            </p:cNvPr>
            <p:cNvGrpSpPr/>
            <p:nvPr/>
          </p:nvGrpSpPr>
          <p:grpSpPr>
            <a:xfrm rot="2351319">
              <a:off x="4244203" y="3578822"/>
              <a:ext cx="117967" cy="137434"/>
              <a:chOff x="4237501" y="3382087"/>
              <a:chExt cx="170046" cy="208000"/>
            </a:xfrm>
          </p:grpSpPr>
          <p:sp>
            <p:nvSpPr>
              <p:cNvPr id="99" name="Oval 98">
                <a:extLst>
                  <a:ext uri="{FF2B5EF4-FFF2-40B4-BE49-F238E27FC236}">
                    <a16:creationId xmlns:a16="http://schemas.microsoft.com/office/drawing/2014/main" id="{4D8B9DF7-3E95-4EDE-A3F7-8A266FA5AC08}"/>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id="{5F146D5D-FACC-42D1-BCC9-AED03FAA31C9}"/>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id="{CEE62A83-9CBA-4C61-B90B-C130330FAE94}"/>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 name="Group 54">
              <a:extLst>
                <a:ext uri="{FF2B5EF4-FFF2-40B4-BE49-F238E27FC236}">
                  <a16:creationId xmlns:a16="http://schemas.microsoft.com/office/drawing/2014/main" id="{0CBEB024-BDF5-4C5B-B18B-E9EC5168887E}"/>
                </a:ext>
              </a:extLst>
            </p:cNvPr>
            <p:cNvGrpSpPr/>
            <p:nvPr/>
          </p:nvGrpSpPr>
          <p:grpSpPr>
            <a:xfrm rot="11218135">
              <a:off x="4750031" y="3755238"/>
              <a:ext cx="117189" cy="143363"/>
              <a:chOff x="4237501" y="3382087"/>
              <a:chExt cx="170046" cy="208000"/>
            </a:xfrm>
          </p:grpSpPr>
          <p:sp>
            <p:nvSpPr>
              <p:cNvPr id="96" name="Oval 95">
                <a:extLst>
                  <a:ext uri="{FF2B5EF4-FFF2-40B4-BE49-F238E27FC236}">
                    <a16:creationId xmlns:a16="http://schemas.microsoft.com/office/drawing/2014/main" id="{2E2CD236-C082-40F2-B928-91CE4C2D9D9D}"/>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Oval 96">
                <a:extLst>
                  <a:ext uri="{FF2B5EF4-FFF2-40B4-BE49-F238E27FC236}">
                    <a16:creationId xmlns:a16="http://schemas.microsoft.com/office/drawing/2014/main" id="{19A6D0CA-2A28-4E0F-A8D4-8E6A502A8539}"/>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Oval 97">
                <a:extLst>
                  <a:ext uri="{FF2B5EF4-FFF2-40B4-BE49-F238E27FC236}">
                    <a16:creationId xmlns:a16="http://schemas.microsoft.com/office/drawing/2014/main" id="{408F2BDB-69C8-47D1-982F-016BB324EB2D}"/>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6" name="Group 55">
              <a:extLst>
                <a:ext uri="{FF2B5EF4-FFF2-40B4-BE49-F238E27FC236}">
                  <a16:creationId xmlns:a16="http://schemas.microsoft.com/office/drawing/2014/main" id="{8A70CAFB-B2D9-442A-9AEA-9F0B03A937F0}"/>
                </a:ext>
              </a:extLst>
            </p:cNvPr>
            <p:cNvGrpSpPr/>
            <p:nvPr/>
          </p:nvGrpSpPr>
          <p:grpSpPr>
            <a:xfrm rot="5224720">
              <a:off x="4538345" y="3460860"/>
              <a:ext cx="98853" cy="160071"/>
              <a:chOff x="4237501" y="3382087"/>
              <a:chExt cx="170046" cy="208000"/>
            </a:xfrm>
          </p:grpSpPr>
          <p:sp>
            <p:nvSpPr>
              <p:cNvPr id="93" name="Oval 92">
                <a:extLst>
                  <a:ext uri="{FF2B5EF4-FFF2-40B4-BE49-F238E27FC236}">
                    <a16:creationId xmlns:a16="http://schemas.microsoft.com/office/drawing/2014/main" id="{F217B5FF-DB3A-4BC4-8C87-73A684217765}"/>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8A813F8B-80D1-4AEF-86B9-47A5740DCF6D}"/>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2F51C48E-845E-45CA-806E-6D7C2B7D1387}"/>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 name="Group 56">
              <a:extLst>
                <a:ext uri="{FF2B5EF4-FFF2-40B4-BE49-F238E27FC236}">
                  <a16:creationId xmlns:a16="http://schemas.microsoft.com/office/drawing/2014/main" id="{98C58893-A419-45B9-8303-740BEF870A3F}"/>
                </a:ext>
              </a:extLst>
            </p:cNvPr>
            <p:cNvGrpSpPr/>
            <p:nvPr/>
          </p:nvGrpSpPr>
          <p:grpSpPr>
            <a:xfrm rot="14416668">
              <a:off x="4603042" y="3834310"/>
              <a:ext cx="117189" cy="143363"/>
              <a:chOff x="4237501" y="3382087"/>
              <a:chExt cx="170046" cy="208000"/>
            </a:xfrm>
          </p:grpSpPr>
          <p:sp>
            <p:nvSpPr>
              <p:cNvPr id="90" name="Oval 89">
                <a:extLst>
                  <a:ext uri="{FF2B5EF4-FFF2-40B4-BE49-F238E27FC236}">
                    <a16:creationId xmlns:a16="http://schemas.microsoft.com/office/drawing/2014/main" id="{B138AC99-EF26-4189-B853-849EACEC64E9}"/>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Oval 90">
                <a:extLst>
                  <a:ext uri="{FF2B5EF4-FFF2-40B4-BE49-F238E27FC236}">
                    <a16:creationId xmlns:a16="http://schemas.microsoft.com/office/drawing/2014/main" id="{6CC0B21F-A321-46C2-8601-69D55B06373B}"/>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Oval 91">
                <a:extLst>
                  <a:ext uri="{FF2B5EF4-FFF2-40B4-BE49-F238E27FC236}">
                    <a16:creationId xmlns:a16="http://schemas.microsoft.com/office/drawing/2014/main" id="{E0110E77-A12D-4EF0-8AEB-D1240F8254CD}"/>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C851F047-8BDA-4961-BB16-DCB0236BA677}"/>
                </a:ext>
              </a:extLst>
            </p:cNvPr>
            <p:cNvGrpSpPr/>
            <p:nvPr/>
          </p:nvGrpSpPr>
          <p:grpSpPr>
            <a:xfrm rot="3034340">
              <a:off x="4640381" y="3672804"/>
              <a:ext cx="117189" cy="143363"/>
              <a:chOff x="4237501" y="3382087"/>
              <a:chExt cx="170046" cy="208000"/>
            </a:xfrm>
          </p:grpSpPr>
          <p:sp>
            <p:nvSpPr>
              <p:cNvPr id="87" name="Oval 86">
                <a:extLst>
                  <a:ext uri="{FF2B5EF4-FFF2-40B4-BE49-F238E27FC236}">
                    <a16:creationId xmlns:a16="http://schemas.microsoft.com/office/drawing/2014/main" id="{E9C57F5A-624D-43D5-A57D-24E05369C418}"/>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Oval 87">
                <a:extLst>
                  <a:ext uri="{FF2B5EF4-FFF2-40B4-BE49-F238E27FC236}">
                    <a16:creationId xmlns:a16="http://schemas.microsoft.com/office/drawing/2014/main" id="{4C32A354-168D-449B-8CE9-C0D38679B7AA}"/>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Oval 88">
                <a:extLst>
                  <a:ext uri="{FF2B5EF4-FFF2-40B4-BE49-F238E27FC236}">
                    <a16:creationId xmlns:a16="http://schemas.microsoft.com/office/drawing/2014/main" id="{61755B72-E48E-4871-9651-323601477B26}"/>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E28F5EC0-EC5F-4FDD-A92B-17A81AC9EFB6}"/>
                </a:ext>
              </a:extLst>
            </p:cNvPr>
            <p:cNvGrpSpPr/>
            <p:nvPr/>
          </p:nvGrpSpPr>
          <p:grpSpPr>
            <a:xfrm rot="13916013">
              <a:off x="4398206" y="3909923"/>
              <a:ext cx="136981" cy="125191"/>
              <a:chOff x="4195407" y="3792530"/>
              <a:chExt cx="170046" cy="208000"/>
            </a:xfrm>
          </p:grpSpPr>
          <p:sp>
            <p:nvSpPr>
              <p:cNvPr id="84" name="Oval 83">
                <a:extLst>
                  <a:ext uri="{FF2B5EF4-FFF2-40B4-BE49-F238E27FC236}">
                    <a16:creationId xmlns:a16="http://schemas.microsoft.com/office/drawing/2014/main" id="{F386A993-3D6C-4529-B69C-4BCEB9D99000}"/>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9F0D2FCD-EE4D-406B-B8DC-CE7B3849AD86}"/>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Oval 85">
                <a:extLst>
                  <a:ext uri="{FF2B5EF4-FFF2-40B4-BE49-F238E27FC236}">
                    <a16:creationId xmlns:a16="http://schemas.microsoft.com/office/drawing/2014/main" id="{72FBCBB1-F947-44D3-B60D-4A17ED9573AE}"/>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0" name="Group 59">
              <a:extLst>
                <a:ext uri="{FF2B5EF4-FFF2-40B4-BE49-F238E27FC236}">
                  <a16:creationId xmlns:a16="http://schemas.microsoft.com/office/drawing/2014/main" id="{76204B2C-374F-4673-BB0F-C81AF5F844C9}"/>
                </a:ext>
              </a:extLst>
            </p:cNvPr>
            <p:cNvGrpSpPr/>
            <p:nvPr/>
          </p:nvGrpSpPr>
          <p:grpSpPr>
            <a:xfrm rot="4035087">
              <a:off x="4360198" y="3785574"/>
              <a:ext cx="136981" cy="125191"/>
              <a:chOff x="4195407" y="3792530"/>
              <a:chExt cx="170046" cy="208000"/>
            </a:xfrm>
          </p:grpSpPr>
          <p:sp>
            <p:nvSpPr>
              <p:cNvPr id="81" name="Oval 80">
                <a:extLst>
                  <a:ext uri="{FF2B5EF4-FFF2-40B4-BE49-F238E27FC236}">
                    <a16:creationId xmlns:a16="http://schemas.microsoft.com/office/drawing/2014/main" id="{FEE27B66-EF76-43EA-B037-F3FFF3A4F58F}"/>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C9AFC586-0D55-413A-A7D9-46B90CE9B6EE}"/>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26F3E644-8269-4822-B0F9-BEAB78372385}"/>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1" name="Group 60">
              <a:extLst>
                <a:ext uri="{FF2B5EF4-FFF2-40B4-BE49-F238E27FC236}">
                  <a16:creationId xmlns:a16="http://schemas.microsoft.com/office/drawing/2014/main" id="{ED1E4FF1-831F-44A1-B368-6E3E5E0C38AB}"/>
                </a:ext>
              </a:extLst>
            </p:cNvPr>
            <p:cNvGrpSpPr/>
            <p:nvPr/>
          </p:nvGrpSpPr>
          <p:grpSpPr>
            <a:xfrm rot="14498781">
              <a:off x="4314601" y="3697106"/>
              <a:ext cx="117967" cy="137434"/>
              <a:chOff x="4237501" y="3382087"/>
              <a:chExt cx="170046" cy="208000"/>
            </a:xfrm>
          </p:grpSpPr>
          <p:sp>
            <p:nvSpPr>
              <p:cNvPr id="78" name="Oval 77">
                <a:extLst>
                  <a:ext uri="{FF2B5EF4-FFF2-40B4-BE49-F238E27FC236}">
                    <a16:creationId xmlns:a16="http://schemas.microsoft.com/office/drawing/2014/main" id="{645D1733-F060-41EC-9951-3033101D22F6}"/>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Oval 78">
                <a:extLst>
                  <a:ext uri="{FF2B5EF4-FFF2-40B4-BE49-F238E27FC236}">
                    <a16:creationId xmlns:a16="http://schemas.microsoft.com/office/drawing/2014/main" id="{CD47C708-6FA7-415C-91FE-94EDA45F86C7}"/>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2108F104-48D0-49FB-93A5-7832F8F4239B}"/>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2" name="Group 61">
              <a:extLst>
                <a:ext uri="{FF2B5EF4-FFF2-40B4-BE49-F238E27FC236}">
                  <a16:creationId xmlns:a16="http://schemas.microsoft.com/office/drawing/2014/main" id="{B75C6A9B-91FC-4D64-8360-2A71D87D0E60}"/>
                </a:ext>
              </a:extLst>
            </p:cNvPr>
            <p:cNvGrpSpPr/>
            <p:nvPr/>
          </p:nvGrpSpPr>
          <p:grpSpPr>
            <a:xfrm rot="5965306">
              <a:off x="4390375" y="3582974"/>
              <a:ext cx="117967" cy="137434"/>
              <a:chOff x="4237501" y="3382087"/>
              <a:chExt cx="170046" cy="208000"/>
            </a:xfrm>
          </p:grpSpPr>
          <p:sp>
            <p:nvSpPr>
              <p:cNvPr id="75" name="Oval 74">
                <a:extLst>
                  <a:ext uri="{FF2B5EF4-FFF2-40B4-BE49-F238E27FC236}">
                    <a16:creationId xmlns:a16="http://schemas.microsoft.com/office/drawing/2014/main" id="{C337DA18-2B7B-42FF-8A4D-C6748AA0D4E9}"/>
                  </a:ext>
                </a:extLst>
              </p:cNvPr>
              <p:cNvSpPr/>
              <p:nvPr/>
            </p:nvSpPr>
            <p:spPr>
              <a:xfrm rot="19803823">
                <a:off x="4259909" y="3544368"/>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 name="Oval 75">
                <a:extLst>
                  <a:ext uri="{FF2B5EF4-FFF2-40B4-BE49-F238E27FC236}">
                    <a16:creationId xmlns:a16="http://schemas.microsoft.com/office/drawing/2014/main" id="{FE8BA3A2-03E7-46DF-A09F-655A3127DC9A}"/>
                  </a:ext>
                </a:extLst>
              </p:cNvPr>
              <p:cNvSpPr/>
              <p:nvPr/>
            </p:nvSpPr>
            <p:spPr>
              <a:xfrm rot="230862">
                <a:off x="4237501" y="348771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id="{B7383F61-7732-41FA-AB9B-D435D81368A9}"/>
                  </a:ext>
                </a:extLst>
              </p:cNvPr>
              <p:cNvSpPr/>
              <p:nvPr/>
            </p:nvSpPr>
            <p:spPr>
              <a:xfrm rot="3895165">
                <a:off x="4287864" y="3433046"/>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3" name="Group 62">
              <a:extLst>
                <a:ext uri="{FF2B5EF4-FFF2-40B4-BE49-F238E27FC236}">
                  <a16:creationId xmlns:a16="http://schemas.microsoft.com/office/drawing/2014/main" id="{75E94E2F-04A0-4FF9-AD1D-2C28DD9A46F8}"/>
                </a:ext>
              </a:extLst>
            </p:cNvPr>
            <p:cNvGrpSpPr/>
            <p:nvPr/>
          </p:nvGrpSpPr>
          <p:grpSpPr>
            <a:xfrm rot="13916013">
              <a:off x="4478082" y="3738319"/>
              <a:ext cx="136981" cy="125191"/>
              <a:chOff x="4195407" y="3792530"/>
              <a:chExt cx="170046" cy="208000"/>
            </a:xfrm>
          </p:grpSpPr>
          <p:sp>
            <p:nvSpPr>
              <p:cNvPr id="72" name="Oval 71">
                <a:extLst>
                  <a:ext uri="{FF2B5EF4-FFF2-40B4-BE49-F238E27FC236}">
                    <a16:creationId xmlns:a16="http://schemas.microsoft.com/office/drawing/2014/main" id="{A418CC46-F821-4ACF-B9FE-F7DC4254E80E}"/>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CAB23952-ADF1-479F-A405-7F04A864A09A}"/>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2333776B-8BA7-4960-9247-DDFBADCA9000}"/>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63">
              <a:extLst>
                <a:ext uri="{FF2B5EF4-FFF2-40B4-BE49-F238E27FC236}">
                  <a16:creationId xmlns:a16="http://schemas.microsoft.com/office/drawing/2014/main" id="{CFD85885-5939-4F65-AD38-F1F2A58002B1}"/>
                </a:ext>
              </a:extLst>
            </p:cNvPr>
            <p:cNvGrpSpPr/>
            <p:nvPr/>
          </p:nvGrpSpPr>
          <p:grpSpPr>
            <a:xfrm rot="5665875">
              <a:off x="4511476" y="3579815"/>
              <a:ext cx="136981" cy="125191"/>
              <a:chOff x="4195407" y="3792530"/>
              <a:chExt cx="170046" cy="208000"/>
            </a:xfrm>
          </p:grpSpPr>
          <p:sp>
            <p:nvSpPr>
              <p:cNvPr id="69" name="Oval 68">
                <a:extLst>
                  <a:ext uri="{FF2B5EF4-FFF2-40B4-BE49-F238E27FC236}">
                    <a16:creationId xmlns:a16="http://schemas.microsoft.com/office/drawing/2014/main" id="{082568CD-3ED0-4A22-A119-7800423C356D}"/>
                  </a:ext>
                </a:extLst>
              </p:cNvPr>
              <p:cNvSpPr/>
              <p:nvPr/>
            </p:nvSpPr>
            <p:spPr>
              <a:xfrm rot="19803823">
                <a:off x="4217815" y="3954811"/>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DC381254-9360-466E-8298-D86D358373A9}"/>
                  </a:ext>
                </a:extLst>
              </p:cNvPr>
              <p:cNvSpPr/>
              <p:nvPr/>
            </p:nvSpPr>
            <p:spPr>
              <a:xfrm rot="230862">
                <a:off x="4195407" y="3898162"/>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BBC10A6C-D418-418F-B2A4-1AF69FD13BAA}"/>
                  </a:ext>
                </a:extLst>
              </p:cNvPr>
              <p:cNvSpPr/>
              <p:nvPr/>
            </p:nvSpPr>
            <p:spPr>
              <a:xfrm rot="3895165">
                <a:off x="4245770" y="3843489"/>
                <a:ext cx="147638" cy="45719"/>
              </a:xfrm>
              <a:prstGeom prst="ellipse">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5" name="Oval 64">
              <a:extLst>
                <a:ext uri="{FF2B5EF4-FFF2-40B4-BE49-F238E27FC236}">
                  <a16:creationId xmlns:a16="http://schemas.microsoft.com/office/drawing/2014/main" id="{188DA301-DA40-4E7D-9DDD-52D911737A25}"/>
                </a:ext>
              </a:extLst>
            </p:cNvPr>
            <p:cNvSpPr/>
            <p:nvPr/>
          </p:nvSpPr>
          <p:spPr>
            <a:xfrm>
              <a:off x="4328308" y="36294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63E808C7-0702-421C-BEFA-D1595D1E4AAF}"/>
                </a:ext>
              </a:extLst>
            </p:cNvPr>
            <p:cNvSpPr/>
            <p:nvPr/>
          </p:nvSpPr>
          <p:spPr>
            <a:xfrm>
              <a:off x="4756938" y="3781838"/>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CAEB5989-2E3D-4AD1-B5DE-DA157D6D173E}"/>
                </a:ext>
              </a:extLst>
            </p:cNvPr>
            <p:cNvSpPr/>
            <p:nvPr/>
          </p:nvSpPr>
          <p:spPr>
            <a:xfrm>
              <a:off x="4371177" y="392471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775D4B35-8275-4A65-AFFD-46A7A85BE6B0}"/>
                </a:ext>
              </a:extLst>
            </p:cNvPr>
            <p:cNvSpPr/>
            <p:nvPr/>
          </p:nvSpPr>
          <p:spPr>
            <a:xfrm>
              <a:off x="4552380" y="3601322"/>
              <a:ext cx="45719" cy="45719"/>
            </a:xfrm>
            <a:prstGeom prst="ellipse">
              <a:avLst/>
            </a:prstGeom>
            <a:solidFill>
              <a:srgbClr val="CC66FF"/>
            </a:solidFill>
            <a:ln w="12700" cap="flat" cmpd="sng" algn="ctr">
              <a:solidFill>
                <a:srgbClr val="CC6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C9EC1A04-01ED-470F-A0B4-6E9E3336E4B3}"/>
              </a:ext>
            </a:extLst>
          </p:cNvPr>
          <p:cNvGrpSpPr/>
          <p:nvPr/>
        </p:nvGrpSpPr>
        <p:grpSpPr>
          <a:xfrm>
            <a:off x="3808052" y="3271782"/>
            <a:ext cx="347493" cy="884821"/>
            <a:chOff x="3945524" y="1199153"/>
            <a:chExt cx="753674" cy="1448471"/>
          </a:xfrm>
        </p:grpSpPr>
        <p:grpSp>
          <p:nvGrpSpPr>
            <p:cNvPr id="106" name="Group 105">
              <a:extLst>
                <a:ext uri="{FF2B5EF4-FFF2-40B4-BE49-F238E27FC236}">
                  <a16:creationId xmlns:a16="http://schemas.microsoft.com/office/drawing/2014/main" id="{5BABA72C-18D1-428D-BFEF-F51FA34DB933}"/>
                </a:ext>
              </a:extLst>
            </p:cNvPr>
            <p:cNvGrpSpPr/>
            <p:nvPr/>
          </p:nvGrpSpPr>
          <p:grpSpPr>
            <a:xfrm>
              <a:off x="3945524" y="1199153"/>
              <a:ext cx="753674" cy="1248068"/>
              <a:chOff x="3969778" y="1929542"/>
              <a:chExt cx="762155" cy="1175603"/>
            </a:xfrm>
            <a:solidFill>
              <a:srgbClr val="70AD47">
                <a:lumMod val="40000"/>
                <a:lumOff val="60000"/>
              </a:srgbClr>
            </a:solidFill>
          </p:grpSpPr>
          <p:sp>
            <p:nvSpPr>
              <p:cNvPr id="110" name="Freeform 252">
                <a:extLst>
                  <a:ext uri="{FF2B5EF4-FFF2-40B4-BE49-F238E27FC236}">
                    <a16:creationId xmlns:a16="http://schemas.microsoft.com/office/drawing/2014/main" id="{3FC1E6F3-ED39-452F-B0AA-4BEA1B8F0EB1}"/>
                  </a:ext>
                </a:extLst>
              </p:cNvPr>
              <p:cNvSpPr/>
              <p:nvPr/>
            </p:nvSpPr>
            <p:spPr>
              <a:xfrm>
                <a:off x="4309763" y="2252660"/>
                <a:ext cx="124137" cy="852485"/>
              </a:xfrm>
              <a:custGeom>
                <a:avLst/>
                <a:gdLst>
                  <a:gd name="connsiteX0" fmla="*/ 124137 w 124137"/>
                  <a:gd name="connsiteY0" fmla="*/ 852487 h 852487"/>
                  <a:gd name="connsiteX1" fmla="*/ 9837 w 124137"/>
                  <a:gd name="connsiteY1" fmla="*/ 257175 h 852487"/>
                  <a:gd name="connsiteX2" fmla="*/ 312 w 124137"/>
                  <a:gd name="connsiteY2" fmla="*/ 238125 h 852487"/>
                  <a:gd name="connsiteX3" fmla="*/ 5075 w 124137"/>
                  <a:gd name="connsiteY3" fmla="*/ 128587 h 852487"/>
                  <a:gd name="connsiteX4" fmla="*/ 19362 w 124137"/>
                  <a:gd name="connsiteY4" fmla="*/ 100012 h 852487"/>
                  <a:gd name="connsiteX5" fmla="*/ 33650 w 124137"/>
                  <a:gd name="connsiteY5" fmla="*/ 95250 h 852487"/>
                  <a:gd name="connsiteX6" fmla="*/ 47937 w 124137"/>
                  <a:gd name="connsiteY6" fmla="*/ 66675 h 852487"/>
                  <a:gd name="connsiteX7" fmla="*/ 57462 w 124137"/>
                  <a:gd name="connsiteY7" fmla="*/ 52387 h 852487"/>
                  <a:gd name="connsiteX8" fmla="*/ 62225 w 124137"/>
                  <a:gd name="connsiteY8" fmla="*/ 33337 h 852487"/>
                  <a:gd name="connsiteX9" fmla="*/ 66987 w 124137"/>
                  <a:gd name="connsiteY9" fmla="*/ 0 h 85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37" h="852487">
                    <a:moveTo>
                      <a:pt x="124137" y="852487"/>
                    </a:moveTo>
                    <a:cubicBezTo>
                      <a:pt x="86037" y="654050"/>
                      <a:pt x="49760" y="455254"/>
                      <a:pt x="9837" y="257175"/>
                    </a:cubicBezTo>
                    <a:cubicBezTo>
                      <a:pt x="8434" y="250215"/>
                      <a:pt x="575" y="245220"/>
                      <a:pt x="312" y="238125"/>
                    </a:cubicBezTo>
                    <a:cubicBezTo>
                      <a:pt x="-1041" y="201603"/>
                      <a:pt x="2272" y="165027"/>
                      <a:pt x="5075" y="128587"/>
                    </a:cubicBezTo>
                    <a:cubicBezTo>
                      <a:pt x="5641" y="121232"/>
                      <a:pt x="13901" y="104381"/>
                      <a:pt x="19362" y="100012"/>
                    </a:cubicBezTo>
                    <a:cubicBezTo>
                      <a:pt x="23282" y="96876"/>
                      <a:pt x="28887" y="96837"/>
                      <a:pt x="33650" y="95250"/>
                    </a:cubicBezTo>
                    <a:cubicBezTo>
                      <a:pt x="60948" y="54301"/>
                      <a:pt x="28220" y="106111"/>
                      <a:pt x="47937" y="66675"/>
                    </a:cubicBezTo>
                    <a:cubicBezTo>
                      <a:pt x="50497" y="61555"/>
                      <a:pt x="54287" y="57150"/>
                      <a:pt x="57462" y="52387"/>
                    </a:cubicBezTo>
                    <a:cubicBezTo>
                      <a:pt x="59050" y="46037"/>
                      <a:pt x="61054" y="39777"/>
                      <a:pt x="62225" y="33337"/>
                    </a:cubicBezTo>
                    <a:cubicBezTo>
                      <a:pt x="64233" y="22293"/>
                      <a:pt x="66987" y="0"/>
                      <a:pt x="66987" y="0"/>
                    </a:cubicBezTo>
                  </a:path>
                </a:pathLst>
              </a:custGeom>
              <a:noFill/>
              <a:ln w="28575"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11" name="Group 110">
                <a:extLst>
                  <a:ext uri="{FF2B5EF4-FFF2-40B4-BE49-F238E27FC236}">
                    <a16:creationId xmlns:a16="http://schemas.microsoft.com/office/drawing/2014/main" id="{64D2233D-14C1-4981-A81B-035359E0706E}"/>
                  </a:ext>
                </a:extLst>
              </p:cNvPr>
              <p:cNvGrpSpPr/>
              <p:nvPr/>
            </p:nvGrpSpPr>
            <p:grpSpPr>
              <a:xfrm>
                <a:off x="4168363" y="1929542"/>
                <a:ext cx="376239" cy="412357"/>
                <a:chOff x="4106085" y="1684451"/>
                <a:chExt cx="376238" cy="412358"/>
              </a:xfrm>
              <a:grpFill/>
            </p:grpSpPr>
            <p:sp>
              <p:nvSpPr>
                <p:cNvPr id="137" name="Oval 136">
                  <a:extLst>
                    <a:ext uri="{FF2B5EF4-FFF2-40B4-BE49-F238E27FC236}">
                      <a16:creationId xmlns:a16="http://schemas.microsoft.com/office/drawing/2014/main" id="{15735567-52F9-4828-88E7-C1DADFB9105F}"/>
                    </a:ext>
                  </a:extLst>
                </p:cNvPr>
                <p:cNvSpPr/>
                <p:nvPr/>
              </p:nvSpPr>
              <p:spPr>
                <a:xfrm rot="1020000">
                  <a:off x="4197527" y="18562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Oval 137">
                  <a:extLst>
                    <a:ext uri="{FF2B5EF4-FFF2-40B4-BE49-F238E27FC236}">
                      <a16:creationId xmlns:a16="http://schemas.microsoft.com/office/drawing/2014/main" id="{1ADA984E-176C-4D1C-B4AE-52C4872A01B9}"/>
                    </a:ext>
                  </a:extLst>
                </p:cNvPr>
                <p:cNvSpPr/>
                <p:nvPr/>
              </p:nvSpPr>
              <p:spPr>
                <a:xfrm rot="-960000">
                  <a:off x="4349927" y="20086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Oval 138">
                  <a:extLst>
                    <a:ext uri="{FF2B5EF4-FFF2-40B4-BE49-F238E27FC236}">
                      <a16:creationId xmlns:a16="http://schemas.microsoft.com/office/drawing/2014/main" id="{D24FF7BA-70BC-4BF2-80FE-DBE0495EF9A1}"/>
                    </a:ext>
                  </a:extLst>
                </p:cNvPr>
                <p:cNvSpPr/>
                <p:nvPr/>
              </p:nvSpPr>
              <p:spPr>
                <a:xfrm rot="1020000">
                  <a:off x="4142525" y="182541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A88A700E-2D4C-4F10-99FF-6BC62E12C94E}"/>
                    </a:ext>
                  </a:extLst>
                </p:cNvPr>
                <p:cNvSpPr/>
                <p:nvPr/>
              </p:nvSpPr>
              <p:spPr>
                <a:xfrm rot="-960000">
                  <a:off x="4392399" y="1954003"/>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1" name="Oval 140">
                  <a:extLst>
                    <a:ext uri="{FF2B5EF4-FFF2-40B4-BE49-F238E27FC236}">
                      <a16:creationId xmlns:a16="http://schemas.microsoft.com/office/drawing/2014/main" id="{C3B88AB2-BA5B-4813-BB7B-E71CB6710019}"/>
                    </a:ext>
                  </a:extLst>
                </p:cNvPr>
                <p:cNvSpPr/>
                <p:nvPr/>
              </p:nvSpPr>
              <p:spPr>
                <a:xfrm rot="-960000">
                  <a:off x="4430697" y="1885412"/>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Oval 141">
                  <a:extLst>
                    <a:ext uri="{FF2B5EF4-FFF2-40B4-BE49-F238E27FC236}">
                      <a16:creationId xmlns:a16="http://schemas.microsoft.com/office/drawing/2014/main" id="{AD32FAD7-82E9-450D-9476-3573654F03B8}"/>
                    </a:ext>
                  </a:extLst>
                </p:cNvPr>
                <p:cNvSpPr/>
                <p:nvPr/>
              </p:nvSpPr>
              <p:spPr>
                <a:xfrm rot="1020000">
                  <a:off x="4233005" y="193923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CBFB0221-C8B2-4EB0-B6BB-D85F9A0D9102}"/>
                    </a:ext>
                  </a:extLst>
                </p:cNvPr>
                <p:cNvSpPr/>
                <p:nvPr/>
              </p:nvSpPr>
              <p:spPr>
                <a:xfrm rot="1980000">
                  <a:off x="4255776" y="169639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Oval 143">
                  <a:extLst>
                    <a:ext uri="{FF2B5EF4-FFF2-40B4-BE49-F238E27FC236}">
                      <a16:creationId xmlns:a16="http://schemas.microsoft.com/office/drawing/2014/main" id="{35E773D2-8038-4E87-B2E1-9635F6A7CF4C}"/>
                    </a:ext>
                  </a:extLst>
                </p:cNvPr>
                <p:cNvSpPr/>
                <p:nvPr/>
              </p:nvSpPr>
              <p:spPr>
                <a:xfrm rot="1260000">
                  <a:off x="4293389" y="1753639"/>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Oval 144">
                  <a:extLst>
                    <a:ext uri="{FF2B5EF4-FFF2-40B4-BE49-F238E27FC236}">
                      <a16:creationId xmlns:a16="http://schemas.microsoft.com/office/drawing/2014/main" id="{7E102211-25ED-448F-80DE-FE13D432C838}"/>
                    </a:ext>
                  </a:extLst>
                </p:cNvPr>
                <p:cNvSpPr/>
                <p:nvPr/>
              </p:nvSpPr>
              <p:spPr>
                <a:xfrm rot="1260000">
                  <a:off x="4296413" y="1866957"/>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Freeform 288">
                  <a:extLst>
                    <a:ext uri="{FF2B5EF4-FFF2-40B4-BE49-F238E27FC236}">
                      <a16:creationId xmlns:a16="http://schemas.microsoft.com/office/drawing/2014/main" id="{B67E0DED-0B1B-416F-B6EA-F068906CD7B5}"/>
                    </a:ext>
                  </a:extLst>
                </p:cNvPr>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Freeform 289">
                  <a:extLst>
                    <a:ext uri="{FF2B5EF4-FFF2-40B4-BE49-F238E27FC236}">
                      <a16:creationId xmlns:a16="http://schemas.microsoft.com/office/drawing/2014/main" id="{90C9EA19-968E-4151-AB42-0221DEBA706A}"/>
                    </a:ext>
                  </a:extLst>
                </p:cNvPr>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Freeform 290">
                  <a:extLst>
                    <a:ext uri="{FF2B5EF4-FFF2-40B4-BE49-F238E27FC236}">
                      <a16:creationId xmlns:a16="http://schemas.microsoft.com/office/drawing/2014/main" id="{561B6F70-EB39-4C72-AD1E-985414C54917}"/>
                    </a:ext>
                  </a:extLst>
                </p:cNvPr>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 name="Group 111">
                <a:extLst>
                  <a:ext uri="{FF2B5EF4-FFF2-40B4-BE49-F238E27FC236}">
                    <a16:creationId xmlns:a16="http://schemas.microsoft.com/office/drawing/2014/main" id="{ADEC7603-AEB2-4A56-9C5E-19ABF63676DC}"/>
                  </a:ext>
                </a:extLst>
              </p:cNvPr>
              <p:cNvGrpSpPr/>
              <p:nvPr/>
            </p:nvGrpSpPr>
            <p:grpSpPr>
              <a:xfrm rot="4106863" flipH="1">
                <a:off x="4337635" y="2344176"/>
                <a:ext cx="376238" cy="412359"/>
                <a:chOff x="4106085" y="1684451"/>
                <a:chExt cx="376238" cy="412358"/>
              </a:xfrm>
              <a:grpFill/>
            </p:grpSpPr>
            <p:sp>
              <p:nvSpPr>
                <p:cNvPr id="125" name="Oval 124">
                  <a:extLst>
                    <a:ext uri="{FF2B5EF4-FFF2-40B4-BE49-F238E27FC236}">
                      <a16:creationId xmlns:a16="http://schemas.microsoft.com/office/drawing/2014/main" id="{D8ABDA5C-3E9D-4D30-8496-4877ED24457D}"/>
                    </a:ext>
                  </a:extLst>
                </p:cNvPr>
                <p:cNvSpPr/>
                <p:nvPr/>
              </p:nvSpPr>
              <p:spPr>
                <a:xfrm rot="1020000">
                  <a:off x="4197527" y="18562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Oval 125">
                  <a:extLst>
                    <a:ext uri="{FF2B5EF4-FFF2-40B4-BE49-F238E27FC236}">
                      <a16:creationId xmlns:a16="http://schemas.microsoft.com/office/drawing/2014/main" id="{04575967-39EF-42A8-BAB3-5AD82B325144}"/>
                    </a:ext>
                  </a:extLst>
                </p:cNvPr>
                <p:cNvSpPr/>
                <p:nvPr/>
              </p:nvSpPr>
              <p:spPr>
                <a:xfrm rot="-960000">
                  <a:off x="4349927" y="200865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Oval 126">
                  <a:extLst>
                    <a:ext uri="{FF2B5EF4-FFF2-40B4-BE49-F238E27FC236}">
                      <a16:creationId xmlns:a16="http://schemas.microsoft.com/office/drawing/2014/main" id="{3C9E0EED-E3AE-41B4-AD04-A0CCA026B12C}"/>
                    </a:ext>
                  </a:extLst>
                </p:cNvPr>
                <p:cNvSpPr/>
                <p:nvPr/>
              </p:nvSpPr>
              <p:spPr>
                <a:xfrm rot="1020000">
                  <a:off x="4142525" y="182541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Oval 127">
                  <a:extLst>
                    <a:ext uri="{FF2B5EF4-FFF2-40B4-BE49-F238E27FC236}">
                      <a16:creationId xmlns:a16="http://schemas.microsoft.com/office/drawing/2014/main" id="{D90B9058-F203-4C1F-AF3E-A1517833B3C0}"/>
                    </a:ext>
                  </a:extLst>
                </p:cNvPr>
                <p:cNvSpPr/>
                <p:nvPr/>
              </p:nvSpPr>
              <p:spPr>
                <a:xfrm rot="-960000">
                  <a:off x="4392399" y="1954003"/>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Oval 128">
                  <a:extLst>
                    <a:ext uri="{FF2B5EF4-FFF2-40B4-BE49-F238E27FC236}">
                      <a16:creationId xmlns:a16="http://schemas.microsoft.com/office/drawing/2014/main" id="{894D5EFA-D8E9-4D75-8D93-96226E059D16}"/>
                    </a:ext>
                  </a:extLst>
                </p:cNvPr>
                <p:cNvSpPr/>
                <p:nvPr/>
              </p:nvSpPr>
              <p:spPr>
                <a:xfrm rot="-960000">
                  <a:off x="4430697" y="1885412"/>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0" name="Oval 129">
                  <a:extLst>
                    <a:ext uri="{FF2B5EF4-FFF2-40B4-BE49-F238E27FC236}">
                      <a16:creationId xmlns:a16="http://schemas.microsoft.com/office/drawing/2014/main" id="{4AFD76F7-E586-4023-B793-9BB389387DAA}"/>
                    </a:ext>
                  </a:extLst>
                </p:cNvPr>
                <p:cNvSpPr/>
                <p:nvPr/>
              </p:nvSpPr>
              <p:spPr>
                <a:xfrm rot="1020000">
                  <a:off x="4233005" y="193923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0DD0EB06-B524-49B7-8AF7-0AD9E087BF1D}"/>
                    </a:ext>
                  </a:extLst>
                </p:cNvPr>
                <p:cNvSpPr/>
                <p:nvPr/>
              </p:nvSpPr>
              <p:spPr>
                <a:xfrm rot="1980000">
                  <a:off x="4255776" y="169639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38D36057-6289-49F2-AB69-7D4FDD22F622}"/>
                    </a:ext>
                  </a:extLst>
                </p:cNvPr>
                <p:cNvSpPr/>
                <p:nvPr/>
              </p:nvSpPr>
              <p:spPr>
                <a:xfrm rot="1260000">
                  <a:off x="4293389" y="1753639"/>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52B6E52B-F8EC-4B09-BD85-00A12942D83C}"/>
                    </a:ext>
                  </a:extLst>
                </p:cNvPr>
                <p:cNvSpPr/>
                <p:nvPr/>
              </p:nvSpPr>
              <p:spPr>
                <a:xfrm rot="1260000">
                  <a:off x="4296413" y="1866957"/>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Freeform 276">
                  <a:extLst>
                    <a:ext uri="{FF2B5EF4-FFF2-40B4-BE49-F238E27FC236}">
                      <a16:creationId xmlns:a16="http://schemas.microsoft.com/office/drawing/2014/main" id="{4DC07071-D514-477A-BB1D-79C0BD52498E}"/>
                    </a:ext>
                  </a:extLst>
                </p:cNvPr>
                <p:cNvSpPr/>
                <p:nvPr/>
              </p:nvSpPr>
              <p:spPr>
                <a:xfrm>
                  <a:off x="4106085" y="1817801"/>
                  <a:ext cx="190500" cy="223837"/>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Freeform 277">
                  <a:extLst>
                    <a:ext uri="{FF2B5EF4-FFF2-40B4-BE49-F238E27FC236}">
                      <a16:creationId xmlns:a16="http://schemas.microsoft.com/office/drawing/2014/main" id="{ADA2D83B-27B2-4694-8686-E524DC5070FD}"/>
                    </a:ext>
                  </a:extLst>
                </p:cNvPr>
                <p:cNvSpPr/>
                <p:nvPr/>
              </p:nvSpPr>
              <p:spPr>
                <a:xfrm>
                  <a:off x="4296585" y="1684451"/>
                  <a:ext cx="28936" cy="371475"/>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Freeform 278">
                  <a:extLst>
                    <a:ext uri="{FF2B5EF4-FFF2-40B4-BE49-F238E27FC236}">
                      <a16:creationId xmlns:a16="http://schemas.microsoft.com/office/drawing/2014/main" id="{82615D6A-C551-40DD-BB69-FB2A7A6963E4}"/>
                    </a:ext>
                  </a:extLst>
                </p:cNvPr>
                <p:cNvSpPr/>
                <p:nvPr/>
              </p:nvSpPr>
              <p:spPr>
                <a:xfrm>
                  <a:off x="4320398" y="1874951"/>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3" name="Oval 112">
                <a:extLst>
                  <a:ext uri="{FF2B5EF4-FFF2-40B4-BE49-F238E27FC236}">
                    <a16:creationId xmlns:a16="http://schemas.microsoft.com/office/drawing/2014/main" id="{2C73D4FA-7A7D-439B-B6EA-65789EEEA92E}"/>
                  </a:ext>
                </a:extLst>
              </p:cNvPr>
              <p:cNvSpPr/>
              <p:nvPr/>
            </p:nvSpPr>
            <p:spPr>
              <a:xfrm rot="18928355">
                <a:off x="4042093" y="2462680"/>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E454A188-87B6-4459-8D03-567FE300DA99}"/>
                  </a:ext>
                </a:extLst>
              </p:cNvPr>
              <p:cNvSpPr/>
              <p:nvPr/>
            </p:nvSpPr>
            <p:spPr>
              <a:xfrm rot="16948355">
                <a:off x="4248708" y="2401368"/>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Oval 114">
                <a:extLst>
                  <a:ext uri="{FF2B5EF4-FFF2-40B4-BE49-F238E27FC236}">
                    <a16:creationId xmlns:a16="http://schemas.microsoft.com/office/drawing/2014/main" id="{814F479D-FA09-4C12-ABA2-C3887D8D2C17}"/>
                  </a:ext>
                </a:extLst>
              </p:cNvPr>
              <p:cNvSpPr/>
              <p:nvPr/>
            </p:nvSpPr>
            <p:spPr>
              <a:xfrm rot="18928355">
                <a:off x="3988755" y="2496326"/>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Oval 115">
                <a:extLst>
                  <a:ext uri="{FF2B5EF4-FFF2-40B4-BE49-F238E27FC236}">
                    <a16:creationId xmlns:a16="http://schemas.microsoft.com/office/drawing/2014/main" id="{3C9015F5-5AC5-4EBD-81A2-405C7825D546}"/>
                  </a:ext>
                </a:extLst>
              </p:cNvPr>
              <p:cNvSpPr/>
              <p:nvPr/>
            </p:nvSpPr>
            <p:spPr>
              <a:xfrm rot="16948355">
                <a:off x="4220914" y="2337978"/>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7" name="Oval 116">
                <a:extLst>
                  <a:ext uri="{FF2B5EF4-FFF2-40B4-BE49-F238E27FC236}">
                    <a16:creationId xmlns:a16="http://schemas.microsoft.com/office/drawing/2014/main" id="{316C3900-257D-4211-9130-99CF9D6B0CA8}"/>
                  </a:ext>
                </a:extLst>
              </p:cNvPr>
              <p:cNvSpPr/>
              <p:nvPr/>
            </p:nvSpPr>
            <p:spPr>
              <a:xfrm rot="16948355">
                <a:off x="4178877" y="2271613"/>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1D7D37AB-35B2-405F-AF2E-36C50CE9A617}"/>
                  </a:ext>
                </a:extLst>
              </p:cNvPr>
              <p:cNvSpPr/>
              <p:nvPr/>
            </p:nvSpPr>
            <p:spPr>
              <a:xfrm rot="18928355">
                <a:off x="4131943" y="2471052"/>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9" name="Oval 118">
                <a:extLst>
                  <a:ext uri="{FF2B5EF4-FFF2-40B4-BE49-F238E27FC236}">
                    <a16:creationId xmlns:a16="http://schemas.microsoft.com/office/drawing/2014/main" id="{3CB92541-5073-4DD0-905D-181157BB068D}"/>
                  </a:ext>
                </a:extLst>
              </p:cNvPr>
              <p:cNvSpPr/>
              <p:nvPr/>
            </p:nvSpPr>
            <p:spPr>
              <a:xfrm rot="1711645" flipH="1">
                <a:off x="3987553" y="2221774"/>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C0F20043-1C8F-40BE-A701-C7D04A0FCEC2}"/>
                  </a:ext>
                </a:extLst>
              </p:cNvPr>
              <p:cNvSpPr/>
              <p:nvPr/>
            </p:nvSpPr>
            <p:spPr>
              <a:xfrm rot="2431645" flipH="1">
                <a:off x="4055804" y="2216000"/>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5F19DF07-3523-4163-A17F-01E24A92FC4C}"/>
                  </a:ext>
                </a:extLst>
              </p:cNvPr>
              <p:cNvSpPr/>
              <p:nvPr/>
            </p:nvSpPr>
            <p:spPr>
              <a:xfrm rot="2431645" flipH="1">
                <a:off x="4156857" y="2267365"/>
                <a:ext cx="45719" cy="88153"/>
              </a:xfrm>
              <a:prstGeom prst="ellipse">
                <a:avLst/>
              </a:pr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Freeform 264">
                <a:extLst>
                  <a:ext uri="{FF2B5EF4-FFF2-40B4-BE49-F238E27FC236}">
                    <a16:creationId xmlns:a16="http://schemas.microsoft.com/office/drawing/2014/main" id="{07A77C1A-6DBB-4B4A-A90D-A54F8B43B17A}"/>
                  </a:ext>
                </a:extLst>
              </p:cNvPr>
              <p:cNvSpPr/>
              <p:nvPr/>
            </p:nvSpPr>
            <p:spPr>
              <a:xfrm rot="17908355">
                <a:off x="3986447" y="2425596"/>
                <a:ext cx="190500" cy="223838"/>
              </a:xfrm>
              <a:custGeom>
                <a:avLst/>
                <a:gdLst>
                  <a:gd name="connsiteX0" fmla="*/ 0 w 190500"/>
                  <a:gd name="connsiteY0" fmla="*/ 0 h 223837"/>
                  <a:gd name="connsiteX1" fmla="*/ 23813 w 190500"/>
                  <a:gd name="connsiteY1" fmla="*/ 4762 h 223837"/>
                  <a:gd name="connsiteX2" fmla="*/ 76200 w 190500"/>
                  <a:gd name="connsiteY2" fmla="*/ 19050 h 223837"/>
                  <a:gd name="connsiteX3" fmla="*/ 114300 w 190500"/>
                  <a:gd name="connsiteY3" fmla="*/ 47625 h 223837"/>
                  <a:gd name="connsiteX4" fmla="*/ 119063 w 190500"/>
                  <a:gd name="connsiteY4" fmla="*/ 61912 h 223837"/>
                  <a:gd name="connsiteX5" fmla="*/ 142875 w 190500"/>
                  <a:gd name="connsiteY5" fmla="*/ 90487 h 223837"/>
                  <a:gd name="connsiteX6" fmla="*/ 161925 w 190500"/>
                  <a:gd name="connsiteY6" fmla="*/ 114300 h 223837"/>
                  <a:gd name="connsiteX7" fmla="*/ 166688 w 190500"/>
                  <a:gd name="connsiteY7" fmla="*/ 133350 h 223837"/>
                  <a:gd name="connsiteX8" fmla="*/ 176213 w 190500"/>
                  <a:gd name="connsiteY8" fmla="*/ 161925 h 223837"/>
                  <a:gd name="connsiteX9" fmla="*/ 180975 w 190500"/>
                  <a:gd name="connsiteY9" fmla="*/ 180975 h 223837"/>
                  <a:gd name="connsiteX10" fmla="*/ 190500 w 190500"/>
                  <a:gd name="connsiteY10" fmla="*/ 209550 h 223837"/>
                  <a:gd name="connsiteX11" fmla="*/ 185738 w 190500"/>
                  <a:gd name="connsiteY1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223837">
                    <a:moveTo>
                      <a:pt x="0" y="0"/>
                    </a:moveTo>
                    <a:cubicBezTo>
                      <a:pt x="7938" y="1587"/>
                      <a:pt x="16003" y="2632"/>
                      <a:pt x="23813" y="4762"/>
                    </a:cubicBezTo>
                    <a:cubicBezTo>
                      <a:pt x="90301" y="22894"/>
                      <a:pt x="18168" y="7442"/>
                      <a:pt x="76200" y="19050"/>
                    </a:cubicBezTo>
                    <a:cubicBezTo>
                      <a:pt x="94825" y="28363"/>
                      <a:pt x="100927" y="28903"/>
                      <a:pt x="114300" y="47625"/>
                    </a:cubicBezTo>
                    <a:cubicBezTo>
                      <a:pt x="117218" y="51710"/>
                      <a:pt x="116818" y="57422"/>
                      <a:pt x="119063" y="61912"/>
                    </a:cubicBezTo>
                    <a:cubicBezTo>
                      <a:pt x="125695" y="75175"/>
                      <a:pt x="132341" y="79953"/>
                      <a:pt x="142875" y="90487"/>
                    </a:cubicBezTo>
                    <a:cubicBezTo>
                      <a:pt x="158446" y="137198"/>
                      <a:pt x="133202" y="71215"/>
                      <a:pt x="161925" y="114300"/>
                    </a:cubicBezTo>
                    <a:cubicBezTo>
                      <a:pt x="165556" y="119746"/>
                      <a:pt x="164807" y="127081"/>
                      <a:pt x="166688" y="133350"/>
                    </a:cubicBezTo>
                    <a:cubicBezTo>
                      <a:pt x="169573" y="142967"/>
                      <a:pt x="173778" y="152184"/>
                      <a:pt x="176213" y="161925"/>
                    </a:cubicBezTo>
                    <a:cubicBezTo>
                      <a:pt x="177800" y="168275"/>
                      <a:pt x="179094" y="174706"/>
                      <a:pt x="180975" y="180975"/>
                    </a:cubicBezTo>
                    <a:cubicBezTo>
                      <a:pt x="183860" y="190592"/>
                      <a:pt x="190500" y="209550"/>
                      <a:pt x="190500" y="209550"/>
                    </a:cubicBezTo>
                    <a:lnTo>
                      <a:pt x="185738" y="223837"/>
                    </a:lnTo>
                  </a:path>
                </a:pathLst>
              </a:custGeom>
              <a:no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Freeform 265">
                <a:extLst>
                  <a:ext uri="{FF2B5EF4-FFF2-40B4-BE49-F238E27FC236}">
                    <a16:creationId xmlns:a16="http://schemas.microsoft.com/office/drawing/2014/main" id="{4EE234E5-D1F8-4290-87DD-FAA8A15E5907}"/>
                  </a:ext>
                </a:extLst>
              </p:cNvPr>
              <p:cNvSpPr/>
              <p:nvPr/>
            </p:nvSpPr>
            <p:spPr>
              <a:xfrm rot="19020000">
                <a:off x="4141760" y="2151599"/>
                <a:ext cx="28936" cy="386992"/>
              </a:xfrm>
              <a:custGeom>
                <a:avLst/>
                <a:gdLst>
                  <a:gd name="connsiteX0" fmla="*/ 0 w 28936"/>
                  <a:gd name="connsiteY0" fmla="*/ 0 h 371475"/>
                  <a:gd name="connsiteX1" fmla="*/ 19050 w 28936"/>
                  <a:gd name="connsiteY1" fmla="*/ 161925 h 371475"/>
                  <a:gd name="connsiteX2" fmla="*/ 28575 w 28936"/>
                  <a:gd name="connsiteY2" fmla="*/ 176212 h 371475"/>
                  <a:gd name="connsiteX3" fmla="*/ 23813 w 28936"/>
                  <a:gd name="connsiteY3" fmla="*/ 352425 h 371475"/>
                  <a:gd name="connsiteX4" fmla="*/ 14288 w 28936"/>
                  <a:gd name="connsiteY4" fmla="*/ 371475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 h="371475">
                    <a:moveTo>
                      <a:pt x="0" y="0"/>
                    </a:moveTo>
                    <a:cubicBezTo>
                      <a:pt x="6350" y="53975"/>
                      <a:pt x="10351" y="108279"/>
                      <a:pt x="19050" y="161925"/>
                    </a:cubicBezTo>
                    <a:cubicBezTo>
                      <a:pt x="19966" y="167575"/>
                      <a:pt x="28432" y="170490"/>
                      <a:pt x="28575" y="176212"/>
                    </a:cubicBezTo>
                    <a:cubicBezTo>
                      <a:pt x="30044" y="234953"/>
                      <a:pt x="26747" y="293739"/>
                      <a:pt x="23813" y="352425"/>
                    </a:cubicBezTo>
                    <a:cubicBezTo>
                      <a:pt x="23237" y="363944"/>
                      <a:pt x="20409" y="365353"/>
                      <a:pt x="14288" y="371475"/>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Freeform 266">
                <a:extLst>
                  <a:ext uri="{FF2B5EF4-FFF2-40B4-BE49-F238E27FC236}">
                    <a16:creationId xmlns:a16="http://schemas.microsoft.com/office/drawing/2014/main" id="{7D868639-91B2-4061-B97D-22CD03376755}"/>
                  </a:ext>
                </a:extLst>
              </p:cNvPr>
              <p:cNvSpPr/>
              <p:nvPr/>
            </p:nvSpPr>
            <p:spPr>
              <a:xfrm rot="17908355">
                <a:off x="4133767" y="2284488"/>
                <a:ext cx="161925" cy="195262"/>
              </a:xfrm>
              <a:custGeom>
                <a:avLst/>
                <a:gdLst>
                  <a:gd name="connsiteX0" fmla="*/ 161925 w 161925"/>
                  <a:gd name="connsiteY0" fmla="*/ 0 h 195262"/>
                  <a:gd name="connsiteX1" fmla="*/ 71437 w 161925"/>
                  <a:gd name="connsiteY1" fmla="*/ 100012 h 195262"/>
                  <a:gd name="connsiteX2" fmla="*/ 66675 w 161925"/>
                  <a:gd name="connsiteY2" fmla="*/ 114300 h 195262"/>
                  <a:gd name="connsiteX3" fmla="*/ 52387 w 161925"/>
                  <a:gd name="connsiteY3" fmla="*/ 128587 h 195262"/>
                  <a:gd name="connsiteX4" fmla="*/ 28575 w 161925"/>
                  <a:gd name="connsiteY4" fmla="*/ 152400 h 195262"/>
                  <a:gd name="connsiteX5" fmla="*/ 14287 w 161925"/>
                  <a:gd name="connsiteY5" fmla="*/ 180975 h 195262"/>
                  <a:gd name="connsiteX6" fmla="*/ 0 w 161925"/>
                  <a:gd name="connsiteY6" fmla="*/ 195262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195262">
                    <a:moveTo>
                      <a:pt x="161925" y="0"/>
                    </a:moveTo>
                    <a:cubicBezTo>
                      <a:pt x="131762" y="33337"/>
                      <a:pt x="100218" y="65475"/>
                      <a:pt x="71437" y="100012"/>
                    </a:cubicBezTo>
                    <a:cubicBezTo>
                      <a:pt x="68223" y="103869"/>
                      <a:pt x="69460" y="110123"/>
                      <a:pt x="66675" y="114300"/>
                    </a:cubicBezTo>
                    <a:cubicBezTo>
                      <a:pt x="62939" y="119904"/>
                      <a:pt x="56699" y="123413"/>
                      <a:pt x="52387" y="128587"/>
                    </a:cubicBezTo>
                    <a:cubicBezTo>
                      <a:pt x="32541" y="152402"/>
                      <a:pt x="54770" y="134936"/>
                      <a:pt x="28575" y="152400"/>
                    </a:cubicBezTo>
                    <a:cubicBezTo>
                      <a:pt x="23802" y="166718"/>
                      <a:pt x="24544" y="168666"/>
                      <a:pt x="14287" y="180975"/>
                    </a:cubicBezTo>
                    <a:cubicBezTo>
                      <a:pt x="9975" y="186149"/>
                      <a:pt x="0" y="195262"/>
                      <a:pt x="0" y="195262"/>
                    </a:cubicBezTo>
                  </a:path>
                </a:pathLst>
              </a:custGeom>
              <a:grpFill/>
              <a:ln w="127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Freeform 249">
              <a:extLst>
                <a:ext uri="{FF2B5EF4-FFF2-40B4-BE49-F238E27FC236}">
                  <a16:creationId xmlns:a16="http://schemas.microsoft.com/office/drawing/2014/main" id="{CBD1DEEB-F6DC-45FD-84C9-127484762465}"/>
                </a:ext>
              </a:extLst>
            </p:cNvPr>
            <p:cNvSpPr/>
            <p:nvPr/>
          </p:nvSpPr>
          <p:spPr>
            <a:xfrm>
              <a:off x="4343089" y="1899052"/>
              <a:ext cx="60067" cy="743414"/>
            </a:xfrm>
            <a:custGeom>
              <a:avLst/>
              <a:gdLst>
                <a:gd name="connsiteX0" fmla="*/ 0 w 28575"/>
                <a:gd name="connsiteY0" fmla="*/ 0 h 461962"/>
                <a:gd name="connsiteX1" fmla="*/ 9525 w 28575"/>
                <a:gd name="connsiteY1" fmla="*/ 400050 h 461962"/>
                <a:gd name="connsiteX2" fmla="*/ 23812 w 28575"/>
                <a:gd name="connsiteY2" fmla="*/ 447675 h 461962"/>
                <a:gd name="connsiteX3" fmla="*/ 28575 w 28575"/>
                <a:gd name="connsiteY3" fmla="*/ 461962 h 461962"/>
              </a:gdLst>
              <a:ahLst/>
              <a:cxnLst>
                <a:cxn ang="0">
                  <a:pos x="connsiteX0" y="connsiteY0"/>
                </a:cxn>
                <a:cxn ang="0">
                  <a:pos x="connsiteX1" y="connsiteY1"/>
                </a:cxn>
                <a:cxn ang="0">
                  <a:pos x="connsiteX2" y="connsiteY2"/>
                </a:cxn>
                <a:cxn ang="0">
                  <a:pos x="connsiteX3" y="connsiteY3"/>
                </a:cxn>
              </a:cxnLst>
              <a:rect l="l" t="t" r="r" b="b"/>
              <a:pathLst>
                <a:path w="28575" h="461962">
                  <a:moveTo>
                    <a:pt x="0" y="0"/>
                  </a:moveTo>
                  <a:cubicBezTo>
                    <a:pt x="3175" y="133350"/>
                    <a:pt x="4980" y="266740"/>
                    <a:pt x="9525" y="400050"/>
                  </a:cubicBezTo>
                  <a:cubicBezTo>
                    <a:pt x="9798" y="408070"/>
                    <a:pt x="22837" y="444751"/>
                    <a:pt x="23812" y="447675"/>
                  </a:cubicBezTo>
                  <a:lnTo>
                    <a:pt x="28575" y="461962"/>
                  </a:lnTo>
                </a:path>
              </a:pathLst>
            </a:custGeom>
            <a:noFill/>
            <a:ln w="5715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Freeform 250">
              <a:extLst>
                <a:ext uri="{FF2B5EF4-FFF2-40B4-BE49-F238E27FC236}">
                  <a16:creationId xmlns:a16="http://schemas.microsoft.com/office/drawing/2014/main" id="{B39E2F45-221F-4770-9150-22F27138642F}"/>
                </a:ext>
              </a:extLst>
            </p:cNvPr>
            <p:cNvSpPr/>
            <p:nvPr/>
          </p:nvSpPr>
          <p:spPr>
            <a:xfrm>
              <a:off x="4385762" y="2056177"/>
              <a:ext cx="228600" cy="591447"/>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381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Freeform 251">
              <a:extLst>
                <a:ext uri="{FF2B5EF4-FFF2-40B4-BE49-F238E27FC236}">
                  <a16:creationId xmlns:a16="http://schemas.microsoft.com/office/drawing/2014/main" id="{E75B998A-8B00-4DE4-9B4B-526FC6003D85}"/>
                </a:ext>
              </a:extLst>
            </p:cNvPr>
            <p:cNvSpPr/>
            <p:nvPr/>
          </p:nvSpPr>
          <p:spPr>
            <a:xfrm flipH="1">
              <a:off x="4115538" y="1957353"/>
              <a:ext cx="228600" cy="610285"/>
            </a:xfrm>
            <a:custGeom>
              <a:avLst/>
              <a:gdLst>
                <a:gd name="connsiteX0" fmla="*/ 0 w 228600"/>
                <a:gd name="connsiteY0" fmla="*/ 457200 h 457200"/>
                <a:gd name="connsiteX1" fmla="*/ 4763 w 228600"/>
                <a:gd name="connsiteY1" fmla="*/ 257175 h 457200"/>
                <a:gd name="connsiteX2" fmla="*/ 14288 w 228600"/>
                <a:gd name="connsiteY2" fmla="*/ 228600 h 457200"/>
                <a:gd name="connsiteX3" fmla="*/ 19050 w 228600"/>
                <a:gd name="connsiteY3" fmla="*/ 209550 h 457200"/>
                <a:gd name="connsiteX4" fmla="*/ 28575 w 228600"/>
                <a:gd name="connsiteY4" fmla="*/ 195262 h 457200"/>
                <a:gd name="connsiteX5" fmla="*/ 38100 w 228600"/>
                <a:gd name="connsiteY5" fmla="*/ 171450 h 457200"/>
                <a:gd name="connsiteX6" fmla="*/ 52388 w 228600"/>
                <a:gd name="connsiteY6" fmla="*/ 152400 h 457200"/>
                <a:gd name="connsiteX7" fmla="*/ 71438 w 228600"/>
                <a:gd name="connsiteY7" fmla="*/ 114300 h 457200"/>
                <a:gd name="connsiteX8" fmla="*/ 100013 w 228600"/>
                <a:gd name="connsiteY8" fmla="*/ 85725 h 457200"/>
                <a:gd name="connsiteX9" fmla="*/ 119063 w 228600"/>
                <a:gd name="connsiteY9" fmla="*/ 76200 h 457200"/>
                <a:gd name="connsiteX10" fmla="*/ 147638 w 228600"/>
                <a:gd name="connsiteY10" fmla="*/ 61912 h 457200"/>
                <a:gd name="connsiteX11" fmla="*/ 161925 w 228600"/>
                <a:gd name="connsiteY11" fmla="*/ 47625 h 457200"/>
                <a:gd name="connsiteX12" fmla="*/ 176213 w 228600"/>
                <a:gd name="connsiteY12" fmla="*/ 42862 h 457200"/>
                <a:gd name="connsiteX13" fmla="*/ 190500 w 228600"/>
                <a:gd name="connsiteY13" fmla="*/ 33337 h 457200"/>
                <a:gd name="connsiteX14" fmla="*/ 209550 w 228600"/>
                <a:gd name="connsiteY14" fmla="*/ 19050 h 457200"/>
                <a:gd name="connsiteX15" fmla="*/ 228600 w 228600"/>
                <a:gd name="connsiteY1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57200">
                  <a:moveTo>
                    <a:pt x="0" y="457200"/>
                  </a:moveTo>
                  <a:cubicBezTo>
                    <a:pt x="1588" y="390525"/>
                    <a:pt x="603" y="323739"/>
                    <a:pt x="4763" y="257175"/>
                  </a:cubicBezTo>
                  <a:cubicBezTo>
                    <a:pt x="5389" y="247154"/>
                    <a:pt x="11403" y="238217"/>
                    <a:pt x="14288" y="228600"/>
                  </a:cubicBezTo>
                  <a:cubicBezTo>
                    <a:pt x="16169" y="222331"/>
                    <a:pt x="16472" y="215566"/>
                    <a:pt x="19050" y="209550"/>
                  </a:cubicBezTo>
                  <a:cubicBezTo>
                    <a:pt x="21305" y="204289"/>
                    <a:pt x="26015" y="200382"/>
                    <a:pt x="28575" y="195262"/>
                  </a:cubicBezTo>
                  <a:cubicBezTo>
                    <a:pt x="32398" y="187616"/>
                    <a:pt x="33948" y="178923"/>
                    <a:pt x="38100" y="171450"/>
                  </a:cubicBezTo>
                  <a:cubicBezTo>
                    <a:pt x="41955" y="164511"/>
                    <a:pt x="48388" y="159256"/>
                    <a:pt x="52388" y="152400"/>
                  </a:cubicBezTo>
                  <a:cubicBezTo>
                    <a:pt x="59543" y="140135"/>
                    <a:pt x="59624" y="122176"/>
                    <a:pt x="71438" y="114300"/>
                  </a:cubicBezTo>
                  <a:cubicBezTo>
                    <a:pt x="124281" y="79070"/>
                    <a:pt x="37980" y="138896"/>
                    <a:pt x="100013" y="85725"/>
                  </a:cubicBezTo>
                  <a:cubicBezTo>
                    <a:pt x="105403" y="81105"/>
                    <a:pt x="112899" y="79722"/>
                    <a:pt x="119063" y="76200"/>
                  </a:cubicBezTo>
                  <a:cubicBezTo>
                    <a:pt x="144914" y="61428"/>
                    <a:pt x="121441" y="70645"/>
                    <a:pt x="147638" y="61912"/>
                  </a:cubicBezTo>
                  <a:cubicBezTo>
                    <a:pt x="152400" y="57150"/>
                    <a:pt x="156321" y="51361"/>
                    <a:pt x="161925" y="47625"/>
                  </a:cubicBezTo>
                  <a:cubicBezTo>
                    <a:pt x="166102" y="44840"/>
                    <a:pt x="171723" y="45107"/>
                    <a:pt x="176213" y="42862"/>
                  </a:cubicBezTo>
                  <a:cubicBezTo>
                    <a:pt x="181332" y="40302"/>
                    <a:pt x="185842" y="36664"/>
                    <a:pt x="190500" y="33337"/>
                  </a:cubicBezTo>
                  <a:cubicBezTo>
                    <a:pt x="196959" y="28723"/>
                    <a:pt x="203523" y="24216"/>
                    <a:pt x="209550" y="19050"/>
                  </a:cubicBezTo>
                  <a:lnTo>
                    <a:pt x="228600" y="0"/>
                  </a:lnTo>
                </a:path>
              </a:pathLst>
            </a:custGeom>
            <a:noFill/>
            <a:ln w="38100" cap="flat" cmpd="sng" algn="ctr">
              <a:solidFill>
                <a:srgbClr val="70AD47">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195830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0" name="Group 1239"/>
          <p:cNvGrpSpPr/>
          <p:nvPr/>
        </p:nvGrpSpPr>
        <p:grpSpPr>
          <a:xfrm>
            <a:off x="552470" y="2991620"/>
            <a:ext cx="4474411" cy="655979"/>
            <a:chOff x="386955" y="3720665"/>
            <a:chExt cx="4474411" cy="655979"/>
          </a:xfrm>
        </p:grpSpPr>
        <p:pic>
          <p:nvPicPr>
            <p:cNvPr id="1128" name="Picture 11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636" y="3742605"/>
              <a:ext cx="1268078" cy="634039"/>
            </a:xfrm>
            <a:prstGeom prst="rect">
              <a:avLst/>
            </a:prstGeom>
          </p:spPr>
        </p:pic>
        <p:pic>
          <p:nvPicPr>
            <p:cNvPr id="1233" name="Picture 12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55" y="3925501"/>
              <a:ext cx="1249788" cy="451143"/>
            </a:xfrm>
            <a:prstGeom prst="rect">
              <a:avLst/>
            </a:prstGeom>
          </p:spPr>
        </p:pic>
        <p:pic>
          <p:nvPicPr>
            <p:cNvPr id="1234" name="Picture 12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607" y="3903561"/>
              <a:ext cx="1249788" cy="451143"/>
            </a:xfrm>
            <a:prstGeom prst="rect">
              <a:avLst/>
            </a:prstGeom>
          </p:spPr>
        </p:pic>
        <p:pic>
          <p:nvPicPr>
            <p:cNvPr id="1235" name="Picture 12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288" y="3720665"/>
              <a:ext cx="1268078" cy="634039"/>
            </a:xfrm>
            <a:prstGeom prst="rect">
              <a:avLst/>
            </a:prstGeom>
          </p:spPr>
        </p:pic>
      </p:grpSp>
      <p:grpSp>
        <p:nvGrpSpPr>
          <p:cNvPr id="1241" name="Group 1240"/>
          <p:cNvGrpSpPr/>
          <p:nvPr/>
        </p:nvGrpSpPr>
        <p:grpSpPr>
          <a:xfrm>
            <a:off x="545286" y="1944193"/>
            <a:ext cx="4633413" cy="655979"/>
            <a:chOff x="513756" y="2861055"/>
            <a:chExt cx="4633413" cy="655979"/>
          </a:xfrm>
        </p:grpSpPr>
        <p:pic>
          <p:nvPicPr>
            <p:cNvPr id="1236" name="Picture 12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56" y="2882995"/>
              <a:ext cx="1268078" cy="634039"/>
            </a:xfrm>
            <a:prstGeom prst="rect">
              <a:avLst/>
            </a:prstGeom>
          </p:spPr>
        </p:pic>
        <p:pic>
          <p:nvPicPr>
            <p:cNvPr id="1237" name="Picture 12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951" y="2882994"/>
              <a:ext cx="1268078" cy="634039"/>
            </a:xfrm>
            <a:prstGeom prst="rect">
              <a:avLst/>
            </a:prstGeom>
          </p:spPr>
        </p:pic>
        <p:pic>
          <p:nvPicPr>
            <p:cNvPr id="1238" name="Picture 12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146" y="2861055"/>
              <a:ext cx="1268078" cy="634039"/>
            </a:xfrm>
            <a:prstGeom prst="rect">
              <a:avLst/>
            </a:prstGeom>
          </p:spPr>
        </p:pic>
        <p:pic>
          <p:nvPicPr>
            <p:cNvPr id="1239" name="Picture 12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091" y="2861055"/>
              <a:ext cx="1268078" cy="634039"/>
            </a:xfrm>
            <a:prstGeom prst="rect">
              <a:avLst/>
            </a:prstGeom>
          </p:spPr>
        </p:pic>
      </p:grpSp>
      <p:pic>
        <p:nvPicPr>
          <p:cNvPr id="5" name="Picture 4" descr="Chart&#10;&#10;Description automatically generated">
            <a:extLst>
              <a:ext uri="{FF2B5EF4-FFF2-40B4-BE49-F238E27FC236}">
                <a16:creationId xmlns:a16="http://schemas.microsoft.com/office/drawing/2014/main" id="{91DF6ED3-A1D9-4B22-821A-3BC0BD3C7E1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371628" y="1534786"/>
            <a:ext cx="6752358" cy="3703964"/>
          </a:xfrm>
          <a:prstGeom prst="rect">
            <a:avLst/>
          </a:prstGeom>
        </p:spPr>
      </p:pic>
      <p:sp>
        <p:nvSpPr>
          <p:cNvPr id="2" name="Rectangle 1">
            <a:extLst>
              <a:ext uri="{FF2B5EF4-FFF2-40B4-BE49-F238E27FC236}">
                <a16:creationId xmlns:a16="http://schemas.microsoft.com/office/drawing/2014/main" id="{D2715BFA-D472-4512-A769-5D18D0DC971A}"/>
              </a:ext>
            </a:extLst>
          </p:cNvPr>
          <p:cNvSpPr/>
          <p:nvPr/>
        </p:nvSpPr>
        <p:spPr>
          <a:xfrm>
            <a:off x="9982199" y="1619250"/>
            <a:ext cx="1847851"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B645418-2994-4C5B-9D09-AB3F7B756FDF}"/>
              </a:ext>
            </a:extLst>
          </p:cNvPr>
          <p:cNvSpPr/>
          <p:nvPr/>
        </p:nvSpPr>
        <p:spPr>
          <a:xfrm>
            <a:off x="10058400" y="4997043"/>
            <a:ext cx="1771650" cy="190905"/>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BAA9FF-ED6E-453C-A0D5-3D3FEB9FB144}"/>
              </a:ext>
            </a:extLst>
          </p:cNvPr>
          <p:cNvSpPr/>
          <p:nvPr/>
        </p:nvSpPr>
        <p:spPr>
          <a:xfrm>
            <a:off x="10134599" y="1771650"/>
            <a:ext cx="1847851" cy="3200400"/>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2531F83-58CD-4A1B-A5A1-E1D555EA802E}"/>
              </a:ext>
            </a:extLst>
          </p:cNvPr>
          <p:cNvSpPr txBox="1"/>
          <p:nvPr/>
        </p:nvSpPr>
        <p:spPr>
          <a:xfrm>
            <a:off x="7374593" y="1145623"/>
            <a:ext cx="2026870" cy="4508927"/>
          </a:xfrm>
          <a:prstGeom prst="rect">
            <a:avLst/>
          </a:prstGeom>
          <a:noFill/>
        </p:spPr>
        <p:txBody>
          <a:bodyPr wrap="square" rtlCol="0">
            <a:spAutoFit/>
          </a:bodyPr>
          <a:lstStyle/>
          <a:p>
            <a:r>
              <a:rPr lang="en-US" sz="28700" b="1" dirty="0"/>
              <a:t>?</a:t>
            </a:r>
            <a:endParaRPr lang="en-US" sz="3600" b="1" dirty="0"/>
          </a:p>
        </p:txBody>
      </p:sp>
    </p:spTree>
    <p:extLst>
      <p:ext uri="{BB962C8B-B14F-4D97-AF65-F5344CB8AC3E}">
        <p14:creationId xmlns:p14="http://schemas.microsoft.com/office/powerpoint/2010/main" val="3757978032"/>
      </p:ext>
    </p:extLst>
  </p:cSld>
  <p:clrMapOvr>
    <a:masterClrMapping/>
  </p:clrMapOvr>
</p:sld>
</file>

<file path=ppt/theme/theme1.xml><?xml version="1.0" encoding="utf-8"?>
<a:theme xmlns:a="http://schemas.openxmlformats.org/drawingml/2006/main" name="Office Theme">
  <a:themeElements>
    <a:clrScheme name="Custom 2">
      <a:dk1>
        <a:srgbClr val="FF9933"/>
      </a:dk1>
      <a:lt1>
        <a:srgbClr val="FFFFFF"/>
      </a:lt1>
      <a:dk2>
        <a:srgbClr val="000000"/>
      </a:dk2>
      <a:lt2>
        <a:srgbClr val="808080"/>
      </a:lt2>
      <a:accent1>
        <a:srgbClr val="FFC000"/>
      </a:accent1>
      <a:accent2>
        <a:srgbClr val="00B050"/>
      </a:accent2>
      <a:accent3>
        <a:srgbClr val="FFFFFF"/>
      </a:accent3>
      <a:accent4>
        <a:srgbClr val="CC0099"/>
      </a:accent4>
      <a:accent5>
        <a:srgbClr val="DAEDEF"/>
      </a:accent5>
      <a:accent6>
        <a:srgbClr val="2D2D8A"/>
      </a:accent6>
      <a:hlink>
        <a:srgbClr val="009999"/>
      </a:hlink>
      <a:folHlink>
        <a:srgbClr val="0099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856</TotalTime>
  <Words>2313</Words>
  <Application>Microsoft Office PowerPoint</Application>
  <PresentationFormat>Widescreen</PresentationFormat>
  <Paragraphs>211</Paragraphs>
  <Slides>82</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Arial</vt:lpstr>
      <vt:lpstr>Calibri</vt:lpstr>
      <vt:lpstr>Calibri Light</vt:lpstr>
      <vt:lpstr>LMRoman10-Regular-Identity-H</vt:lpstr>
      <vt:lpstr>Monday</vt:lpstr>
      <vt:lpstr>Times New Roman</vt:lpstr>
      <vt:lpstr>Office Theme</vt:lpstr>
      <vt:lpstr>PowerPoint Presentation</vt:lpstr>
      <vt:lpstr>PowerPoint Presentation</vt:lpstr>
      <vt:lpstr>2018-present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 corn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APSIM?</vt:lpstr>
      <vt:lpstr>PowerPoint Presentation</vt:lpstr>
      <vt:lpstr>PowerPoint Presentation</vt:lpstr>
      <vt:lpstr>Results</vt:lpstr>
      <vt:lpstr>Results</vt:lpstr>
      <vt:lpstr>Results</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Results</vt:lpstr>
      <vt:lpstr>Results</vt:lpstr>
      <vt:lpstr>Results</vt:lpstr>
      <vt:lpstr>Results</vt:lpstr>
      <vt:lpstr>Results</vt:lpstr>
      <vt:lpstr>Results</vt:lpstr>
      <vt:lpstr>Results</vt:lpstr>
      <vt:lpstr>Results</vt:lpstr>
      <vt:lpstr>PowerPoint Presentation</vt:lpstr>
      <vt:lpstr>PowerPoint Presentation</vt:lpstr>
      <vt:lpstr>PowerPoint Presentation</vt:lpstr>
      <vt:lpstr>PowerPoint Presentation</vt:lpstr>
      <vt:lpstr>Suite of field msmts</vt:lpstr>
      <vt:lpstr>Yields, root depth, root mass?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Extras</vt:lpstr>
      <vt:lpstr>PowerPoint Presentation</vt:lpstr>
      <vt:lpstr>PowerPoint Presentation</vt:lpstr>
      <vt:lpstr>PowerPoint Presentation</vt:lpstr>
      <vt:lpstr>PowerPoint Presentation</vt:lpstr>
      <vt:lpstr>8 sites, 151 site-years, modeled nitrate leaching at 150 and 200 kg N application</vt:lpstr>
      <vt:lpstr>Example of undetermined penalty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Virginia Nichols</dc:creator>
  <cp:lastModifiedBy>Nichols, Virginia A</cp:lastModifiedBy>
  <cp:revision>42</cp:revision>
  <dcterms:created xsi:type="dcterms:W3CDTF">2021-08-12T18:38:17Z</dcterms:created>
  <dcterms:modified xsi:type="dcterms:W3CDTF">2021-08-18T22:15:20Z</dcterms:modified>
</cp:coreProperties>
</file>